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020" r:id="rId1"/>
  </p:sldMasterIdLst>
  <p:notesMasterIdLst>
    <p:notesMasterId r:id="rId23"/>
  </p:notesMasterIdLst>
  <p:sldIdLst>
    <p:sldId id="565" r:id="rId2"/>
    <p:sldId id="566" r:id="rId3"/>
    <p:sldId id="546" r:id="rId4"/>
    <p:sldId id="547" r:id="rId5"/>
    <p:sldId id="548" r:id="rId6"/>
    <p:sldId id="549" r:id="rId7"/>
    <p:sldId id="550" r:id="rId8"/>
    <p:sldId id="551" r:id="rId9"/>
    <p:sldId id="552" r:id="rId10"/>
    <p:sldId id="553" r:id="rId11"/>
    <p:sldId id="554" r:id="rId12"/>
    <p:sldId id="555" r:id="rId13"/>
    <p:sldId id="556" r:id="rId14"/>
    <p:sldId id="557" r:id="rId15"/>
    <p:sldId id="558" r:id="rId16"/>
    <p:sldId id="559" r:id="rId17"/>
    <p:sldId id="560" r:id="rId18"/>
    <p:sldId id="561" r:id="rId19"/>
    <p:sldId id="562" r:id="rId20"/>
    <p:sldId id="563" r:id="rId21"/>
    <p:sldId id="564" r:id="rId22"/>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008080"/>
    <a:srgbClr val="B1E5EE"/>
    <a:srgbClr val="DEFFFF"/>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4341" autoAdjust="0"/>
    <p:restoredTop sz="94630" autoAdjust="0"/>
  </p:normalViewPr>
  <p:slideViewPr>
    <p:cSldViewPr>
      <p:cViewPr varScale="1">
        <p:scale>
          <a:sx n="69" d="100"/>
          <a:sy n="69" d="100"/>
        </p:scale>
        <p:origin x="100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983E487-C04C-49A5-9AC9-89E44EF98AD0}" type="datetimeFigureOut">
              <a:rPr lang="fa-IR" smtClean="0"/>
              <a:t>07/01/1447</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F3F2F3DD-07C7-401D-AAB3-D1687F2019FE}" type="slidenum">
              <a:rPr lang="fa-IR" smtClean="0"/>
              <a:t>‹#›</a:t>
            </a:fld>
            <a:endParaRPr lang="fa-IR"/>
          </a:p>
        </p:txBody>
      </p:sp>
    </p:spTree>
    <p:extLst>
      <p:ext uri="{BB962C8B-B14F-4D97-AF65-F5344CB8AC3E}">
        <p14:creationId xmlns:p14="http://schemas.microsoft.com/office/powerpoint/2010/main" val="411984863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3DDDF5A-A97A-471F-9535-FB221DBAA470}" type="datetimeFigureOut">
              <a:rPr lang="fa-IR" smtClean="0"/>
              <a:t>07/01/1447</a:t>
            </a:fld>
            <a:endParaRPr lang="fa-I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fa-I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35F1757-1190-4A80-BE01-B780FF42C114}" type="slidenum">
              <a:rPr lang="fa-IR" smtClean="0"/>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DDDF5A-A97A-471F-9535-FB221DBAA470}" type="datetimeFigureOut">
              <a:rPr lang="fa-IR" smtClean="0"/>
              <a:t>07/01/1447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35F1757-1190-4A80-BE01-B780FF42C114}"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DDDF5A-A97A-471F-9535-FB221DBAA470}" type="datetimeFigureOut">
              <a:rPr lang="fa-IR" smtClean="0"/>
              <a:t>07/01/1447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35F1757-1190-4A80-BE01-B780FF42C114}"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3DDDF5A-A97A-471F-9535-FB221DBAA470}" type="datetimeFigureOut">
              <a:rPr lang="fa-IR" smtClean="0"/>
              <a:t>07/01/1447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35F1757-1190-4A80-BE01-B780FF42C114}" type="slidenum">
              <a:rPr lang="fa-IR" smtClean="0"/>
              <a:t>‹#›</a:t>
            </a:fld>
            <a:endParaRPr lang="fa-IR"/>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3DDDF5A-A97A-471F-9535-FB221DBAA470}" type="datetimeFigureOut">
              <a:rPr lang="fa-IR" smtClean="0"/>
              <a:t>07/01/1447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35F1757-1190-4A80-BE01-B780FF42C114}" type="slidenum">
              <a:rPr lang="fa-IR" smtClean="0"/>
              <a:t>‹#›</a:t>
            </a:fld>
            <a:endParaRPr lang="fa-I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3DDDF5A-A97A-471F-9535-FB221DBAA470}" type="datetimeFigureOut">
              <a:rPr lang="fa-IR" smtClean="0"/>
              <a:t>07/01/1447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35F1757-1190-4A80-BE01-B780FF42C114}" type="slidenum">
              <a:rPr lang="fa-IR" smtClean="0"/>
              <a:t>‹#›</a:t>
            </a:fld>
            <a:endParaRPr lang="fa-IR"/>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3DDDF5A-A97A-471F-9535-FB221DBAA470}" type="datetimeFigureOut">
              <a:rPr lang="fa-IR" smtClean="0"/>
              <a:t>07/01/1447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435F1757-1190-4A80-BE01-B780FF42C114}" type="slidenum">
              <a:rPr lang="fa-IR" smtClean="0"/>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3DDDF5A-A97A-471F-9535-FB221DBAA470}" type="datetimeFigureOut">
              <a:rPr lang="fa-IR" smtClean="0"/>
              <a:t>07/01/1447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435F1757-1190-4A80-BE01-B780FF42C114}" type="slidenum">
              <a:rPr lang="fa-IR" smtClean="0"/>
              <a:t>‹#›</a:t>
            </a:fld>
            <a:endParaRPr lang="fa-IR"/>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DDDF5A-A97A-471F-9535-FB221DBAA470}" type="datetimeFigureOut">
              <a:rPr lang="fa-IR" smtClean="0"/>
              <a:t>07/01/1447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435F1757-1190-4A80-BE01-B780FF42C114}"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73DDDF5A-A97A-471F-9535-FB221DBAA470}" type="datetimeFigureOut">
              <a:rPr lang="fa-IR" smtClean="0"/>
              <a:t>07/01/1447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35F1757-1190-4A80-BE01-B780FF42C114}" type="slidenum">
              <a:rPr lang="fa-IR" smtClean="0"/>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3DDDF5A-A97A-471F-9535-FB221DBAA470}" type="datetimeFigureOut">
              <a:rPr lang="fa-IR" smtClean="0"/>
              <a:t>07/01/1447</a:t>
            </a:fld>
            <a:endParaRPr lang="fa-I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a-I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35F1757-1190-4A80-BE01-B780FF42C114}" type="slidenum">
              <a:rPr lang="fa-IR" smtClean="0"/>
              <a:t>‹#›</a:t>
            </a:fld>
            <a:endParaRPr lang="fa-I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3DDDF5A-A97A-471F-9535-FB221DBAA470}" type="datetimeFigureOut">
              <a:rPr lang="fa-IR" smtClean="0"/>
              <a:t>07/01/1447</a:t>
            </a:fld>
            <a:endParaRPr lang="fa-I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a-I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35F1757-1190-4A80-BE01-B780FF42C114}" type="slidenum">
              <a:rPr lang="fa-IR" smtClean="0"/>
              <a:t>‹#›</a:t>
            </a:fld>
            <a:endParaRPr lang="fa-IR"/>
          </a:p>
        </p:txBody>
      </p:sp>
    </p:spTree>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4" descr="bes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9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807217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052736"/>
            <a:ext cx="6912768" cy="5184576"/>
          </a:xfrm>
        </p:spPr>
        <p:txBody>
          <a:bodyPr>
            <a:normAutofit/>
          </a:bodyPr>
          <a:lstStyle/>
          <a:p>
            <a:pPr marL="109728" indent="0">
              <a:buNone/>
            </a:pPr>
            <a:endParaRPr lang="fa-IR" dirty="0" smtClean="0"/>
          </a:p>
          <a:p>
            <a:pPr marL="109728" indent="0">
              <a:buNone/>
            </a:pPr>
            <a:endParaRPr lang="fa-IR" dirty="0" smtClean="0"/>
          </a:p>
        </p:txBody>
      </p:sp>
      <p:sp>
        <p:nvSpPr>
          <p:cNvPr id="2" name="Title 1"/>
          <p:cNvSpPr>
            <a:spLocks noGrp="1"/>
          </p:cNvSpPr>
          <p:nvPr>
            <p:ph type="title"/>
          </p:nvPr>
        </p:nvSpPr>
        <p:spPr>
          <a:xfrm>
            <a:off x="457200" y="116632"/>
            <a:ext cx="8229600" cy="648072"/>
          </a:xfrm>
        </p:spPr>
        <p:txBody>
          <a:bodyPr>
            <a:normAutofit fontScale="90000"/>
          </a:bodyPr>
          <a:lstStyle/>
          <a:p>
            <a:pPr algn="ctr"/>
            <a:endParaRPr lang="fa-IR" b="1" dirty="0">
              <a:solidFill>
                <a:schemeClr val="accent2"/>
              </a:solidFill>
            </a:endParaRPr>
          </a:p>
        </p:txBody>
      </p:sp>
      <p:sp>
        <p:nvSpPr>
          <p:cNvPr id="4" name="Rounded Rectangle 3"/>
          <p:cNvSpPr/>
          <p:nvPr/>
        </p:nvSpPr>
        <p:spPr>
          <a:xfrm>
            <a:off x="7092280" y="1484784"/>
            <a:ext cx="1882552" cy="648072"/>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a-IR" sz="2400" b="1" dirty="0" smtClean="0">
                <a:cs typeface="2  Titr" panose="00000700000000000000" pitchFamily="2" charset="-78"/>
              </a:rPr>
              <a:t>نقش والدین</a:t>
            </a:r>
            <a:endParaRPr lang="en-US" sz="2400" b="1" dirty="0">
              <a:cs typeface="2  Titr" panose="00000700000000000000" pitchFamily="2" charset="-78"/>
            </a:endParaRPr>
          </a:p>
        </p:txBody>
      </p:sp>
      <p:sp>
        <p:nvSpPr>
          <p:cNvPr id="5" name="Rounded Rectangle 4"/>
          <p:cNvSpPr/>
          <p:nvPr/>
        </p:nvSpPr>
        <p:spPr>
          <a:xfrm>
            <a:off x="7092280" y="2256656"/>
            <a:ext cx="1880948" cy="668288"/>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fa-IR"/>
            </a:defPPr>
            <a:lvl1pPr marL="0" algn="r" defTabSz="914400" rtl="1" eaLnBrk="1" latinLnBrk="0" hangingPunct="1">
              <a:defRPr sz="1800" kern="1200">
                <a:solidFill>
                  <a:schemeClr val="dk1"/>
                </a:solidFill>
                <a:latin typeface="+mn-lt"/>
                <a:ea typeface="+mn-ea"/>
                <a:cs typeface="+mn-cs"/>
              </a:defRPr>
            </a:lvl1pPr>
            <a:lvl2pPr marL="457200" algn="r" defTabSz="914400" rtl="1" eaLnBrk="1" latinLnBrk="0" hangingPunct="1">
              <a:defRPr sz="1800" kern="1200">
                <a:solidFill>
                  <a:schemeClr val="dk1"/>
                </a:solidFill>
                <a:latin typeface="+mn-lt"/>
                <a:ea typeface="+mn-ea"/>
                <a:cs typeface="+mn-cs"/>
              </a:defRPr>
            </a:lvl2pPr>
            <a:lvl3pPr marL="914400" algn="r" defTabSz="914400" rtl="1" eaLnBrk="1" latinLnBrk="0" hangingPunct="1">
              <a:defRPr sz="1800" kern="1200">
                <a:solidFill>
                  <a:schemeClr val="dk1"/>
                </a:solidFill>
                <a:latin typeface="+mn-lt"/>
                <a:ea typeface="+mn-ea"/>
                <a:cs typeface="+mn-cs"/>
              </a:defRPr>
            </a:lvl3pPr>
            <a:lvl4pPr marL="1371600" algn="r" defTabSz="914400" rtl="1" eaLnBrk="1" latinLnBrk="0" hangingPunct="1">
              <a:defRPr sz="1800" kern="1200">
                <a:solidFill>
                  <a:schemeClr val="dk1"/>
                </a:solidFill>
                <a:latin typeface="+mn-lt"/>
                <a:ea typeface="+mn-ea"/>
                <a:cs typeface="+mn-cs"/>
              </a:defRPr>
            </a:lvl4pPr>
            <a:lvl5pPr marL="1828800" algn="r" defTabSz="914400" rtl="1" eaLnBrk="1" latinLnBrk="0" hangingPunct="1">
              <a:defRPr sz="1800" kern="1200">
                <a:solidFill>
                  <a:schemeClr val="dk1"/>
                </a:solidFill>
                <a:latin typeface="+mn-lt"/>
                <a:ea typeface="+mn-ea"/>
                <a:cs typeface="+mn-cs"/>
              </a:defRPr>
            </a:lvl5pPr>
            <a:lvl6pPr marL="2286000" algn="r" defTabSz="914400" rtl="1" eaLnBrk="1" latinLnBrk="0" hangingPunct="1">
              <a:defRPr sz="1800" kern="1200">
                <a:solidFill>
                  <a:schemeClr val="dk1"/>
                </a:solidFill>
                <a:latin typeface="+mn-lt"/>
                <a:ea typeface="+mn-ea"/>
                <a:cs typeface="+mn-cs"/>
              </a:defRPr>
            </a:lvl6pPr>
            <a:lvl7pPr marL="2743200" algn="r" defTabSz="914400" rtl="1" eaLnBrk="1" latinLnBrk="0" hangingPunct="1">
              <a:defRPr sz="1800" kern="1200">
                <a:solidFill>
                  <a:schemeClr val="dk1"/>
                </a:solidFill>
                <a:latin typeface="+mn-lt"/>
                <a:ea typeface="+mn-ea"/>
                <a:cs typeface="+mn-cs"/>
              </a:defRPr>
            </a:lvl7pPr>
            <a:lvl8pPr marL="3200400" algn="r" defTabSz="914400" rtl="1" eaLnBrk="1" latinLnBrk="0" hangingPunct="1">
              <a:defRPr sz="1800" kern="1200">
                <a:solidFill>
                  <a:schemeClr val="dk1"/>
                </a:solidFill>
                <a:latin typeface="+mn-lt"/>
                <a:ea typeface="+mn-ea"/>
                <a:cs typeface="+mn-cs"/>
              </a:defRPr>
            </a:lvl8pPr>
            <a:lvl9pPr marL="3657600" algn="r" defTabSz="914400" rtl="1" eaLnBrk="1" latinLnBrk="0" hangingPunct="1">
              <a:defRPr sz="1800" kern="1200">
                <a:solidFill>
                  <a:schemeClr val="dk1"/>
                </a:solidFill>
                <a:latin typeface="+mn-lt"/>
                <a:ea typeface="+mn-ea"/>
                <a:cs typeface="+mn-cs"/>
              </a:defRPr>
            </a:lvl9pPr>
          </a:lstStyle>
          <a:p>
            <a:pPr algn="ctr"/>
            <a:r>
              <a:rPr lang="fa-IR" sz="2400" dirty="0" smtClean="0">
                <a:cs typeface="2  Titr" panose="00000700000000000000" pitchFamily="2" charset="-78"/>
              </a:rPr>
              <a:t>انگیزه</a:t>
            </a:r>
            <a:endParaRPr lang="en-US" sz="2400" dirty="0">
              <a:cs typeface="2  Titr" panose="00000700000000000000" pitchFamily="2" charset="-78"/>
            </a:endParaRPr>
          </a:p>
        </p:txBody>
      </p:sp>
      <p:sp>
        <p:nvSpPr>
          <p:cNvPr id="6" name="Rounded Rectangle 5"/>
          <p:cNvSpPr/>
          <p:nvPr/>
        </p:nvSpPr>
        <p:spPr>
          <a:xfrm>
            <a:off x="7092280" y="3054273"/>
            <a:ext cx="1880948" cy="662759"/>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fa-IR"/>
            </a:defPPr>
            <a:lvl1pPr marL="0" algn="r" defTabSz="914400" rtl="1" eaLnBrk="1" latinLnBrk="0" hangingPunct="1">
              <a:defRPr sz="1800" kern="1200">
                <a:solidFill>
                  <a:schemeClr val="dk1"/>
                </a:solidFill>
                <a:latin typeface="+mn-lt"/>
                <a:ea typeface="+mn-ea"/>
                <a:cs typeface="+mn-cs"/>
              </a:defRPr>
            </a:lvl1pPr>
            <a:lvl2pPr marL="457200" algn="r" defTabSz="914400" rtl="1" eaLnBrk="1" latinLnBrk="0" hangingPunct="1">
              <a:defRPr sz="1800" kern="1200">
                <a:solidFill>
                  <a:schemeClr val="dk1"/>
                </a:solidFill>
                <a:latin typeface="+mn-lt"/>
                <a:ea typeface="+mn-ea"/>
                <a:cs typeface="+mn-cs"/>
              </a:defRPr>
            </a:lvl2pPr>
            <a:lvl3pPr marL="914400" algn="r" defTabSz="914400" rtl="1" eaLnBrk="1" latinLnBrk="0" hangingPunct="1">
              <a:defRPr sz="1800" kern="1200">
                <a:solidFill>
                  <a:schemeClr val="dk1"/>
                </a:solidFill>
                <a:latin typeface="+mn-lt"/>
                <a:ea typeface="+mn-ea"/>
                <a:cs typeface="+mn-cs"/>
              </a:defRPr>
            </a:lvl3pPr>
            <a:lvl4pPr marL="1371600" algn="r" defTabSz="914400" rtl="1" eaLnBrk="1" latinLnBrk="0" hangingPunct="1">
              <a:defRPr sz="1800" kern="1200">
                <a:solidFill>
                  <a:schemeClr val="dk1"/>
                </a:solidFill>
                <a:latin typeface="+mn-lt"/>
                <a:ea typeface="+mn-ea"/>
                <a:cs typeface="+mn-cs"/>
              </a:defRPr>
            </a:lvl4pPr>
            <a:lvl5pPr marL="1828800" algn="r" defTabSz="914400" rtl="1" eaLnBrk="1" latinLnBrk="0" hangingPunct="1">
              <a:defRPr sz="1800" kern="1200">
                <a:solidFill>
                  <a:schemeClr val="dk1"/>
                </a:solidFill>
                <a:latin typeface="+mn-lt"/>
                <a:ea typeface="+mn-ea"/>
                <a:cs typeface="+mn-cs"/>
              </a:defRPr>
            </a:lvl5pPr>
            <a:lvl6pPr marL="2286000" algn="r" defTabSz="914400" rtl="1" eaLnBrk="1" latinLnBrk="0" hangingPunct="1">
              <a:defRPr sz="1800" kern="1200">
                <a:solidFill>
                  <a:schemeClr val="dk1"/>
                </a:solidFill>
                <a:latin typeface="+mn-lt"/>
                <a:ea typeface="+mn-ea"/>
                <a:cs typeface="+mn-cs"/>
              </a:defRPr>
            </a:lvl6pPr>
            <a:lvl7pPr marL="2743200" algn="r" defTabSz="914400" rtl="1" eaLnBrk="1" latinLnBrk="0" hangingPunct="1">
              <a:defRPr sz="1800" kern="1200">
                <a:solidFill>
                  <a:schemeClr val="dk1"/>
                </a:solidFill>
                <a:latin typeface="+mn-lt"/>
                <a:ea typeface="+mn-ea"/>
                <a:cs typeface="+mn-cs"/>
              </a:defRPr>
            </a:lvl7pPr>
            <a:lvl8pPr marL="3200400" algn="r" defTabSz="914400" rtl="1" eaLnBrk="1" latinLnBrk="0" hangingPunct="1">
              <a:defRPr sz="1800" kern="1200">
                <a:solidFill>
                  <a:schemeClr val="dk1"/>
                </a:solidFill>
                <a:latin typeface="+mn-lt"/>
                <a:ea typeface="+mn-ea"/>
                <a:cs typeface="+mn-cs"/>
              </a:defRPr>
            </a:lvl8pPr>
            <a:lvl9pPr marL="3657600" algn="r" defTabSz="914400" rtl="1" eaLnBrk="1" latinLnBrk="0" hangingPunct="1">
              <a:defRPr sz="1800" kern="1200">
                <a:solidFill>
                  <a:schemeClr val="dk1"/>
                </a:solidFill>
                <a:latin typeface="+mn-lt"/>
                <a:ea typeface="+mn-ea"/>
                <a:cs typeface="+mn-cs"/>
              </a:defRPr>
            </a:lvl9pPr>
          </a:lstStyle>
          <a:p>
            <a:pPr algn="ctr"/>
            <a:r>
              <a:rPr lang="fa-IR" sz="2400" dirty="0" smtClean="0">
                <a:cs typeface="2  Titr" panose="00000700000000000000" pitchFamily="2" charset="-78"/>
              </a:rPr>
              <a:t>مطالعه</a:t>
            </a:r>
            <a:endParaRPr lang="en-US" sz="2400" dirty="0">
              <a:cs typeface="2  Titr" panose="00000700000000000000" pitchFamily="2" charset="-78"/>
            </a:endParaRPr>
          </a:p>
        </p:txBody>
      </p:sp>
      <p:sp>
        <p:nvSpPr>
          <p:cNvPr id="7" name="Rounded Rectangle 6"/>
          <p:cNvSpPr/>
          <p:nvPr/>
        </p:nvSpPr>
        <p:spPr>
          <a:xfrm>
            <a:off x="7092280" y="3826145"/>
            <a:ext cx="1880948" cy="682975"/>
          </a:xfrm>
          <a:prstGeom prst="roundRect">
            <a:avLst/>
          </a:prstGeom>
          <a:solidFill>
            <a:srgbClr val="92D050"/>
          </a:solidFill>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fa-IR"/>
            </a:defPPr>
            <a:lvl1pPr marL="0" algn="r" defTabSz="914400" rtl="1" eaLnBrk="1" latinLnBrk="0" hangingPunct="1">
              <a:defRPr sz="1800" kern="1200">
                <a:solidFill>
                  <a:schemeClr val="dk1"/>
                </a:solidFill>
                <a:latin typeface="+mn-lt"/>
                <a:ea typeface="+mn-ea"/>
                <a:cs typeface="+mn-cs"/>
              </a:defRPr>
            </a:lvl1pPr>
            <a:lvl2pPr marL="457200" algn="r" defTabSz="914400" rtl="1" eaLnBrk="1" latinLnBrk="0" hangingPunct="1">
              <a:defRPr sz="1800" kern="1200">
                <a:solidFill>
                  <a:schemeClr val="dk1"/>
                </a:solidFill>
                <a:latin typeface="+mn-lt"/>
                <a:ea typeface="+mn-ea"/>
                <a:cs typeface="+mn-cs"/>
              </a:defRPr>
            </a:lvl2pPr>
            <a:lvl3pPr marL="914400" algn="r" defTabSz="914400" rtl="1" eaLnBrk="1" latinLnBrk="0" hangingPunct="1">
              <a:defRPr sz="1800" kern="1200">
                <a:solidFill>
                  <a:schemeClr val="dk1"/>
                </a:solidFill>
                <a:latin typeface="+mn-lt"/>
                <a:ea typeface="+mn-ea"/>
                <a:cs typeface="+mn-cs"/>
              </a:defRPr>
            </a:lvl3pPr>
            <a:lvl4pPr marL="1371600" algn="r" defTabSz="914400" rtl="1" eaLnBrk="1" latinLnBrk="0" hangingPunct="1">
              <a:defRPr sz="1800" kern="1200">
                <a:solidFill>
                  <a:schemeClr val="dk1"/>
                </a:solidFill>
                <a:latin typeface="+mn-lt"/>
                <a:ea typeface="+mn-ea"/>
                <a:cs typeface="+mn-cs"/>
              </a:defRPr>
            </a:lvl4pPr>
            <a:lvl5pPr marL="1828800" algn="r" defTabSz="914400" rtl="1" eaLnBrk="1" latinLnBrk="0" hangingPunct="1">
              <a:defRPr sz="1800" kern="1200">
                <a:solidFill>
                  <a:schemeClr val="dk1"/>
                </a:solidFill>
                <a:latin typeface="+mn-lt"/>
                <a:ea typeface="+mn-ea"/>
                <a:cs typeface="+mn-cs"/>
              </a:defRPr>
            </a:lvl5pPr>
            <a:lvl6pPr marL="2286000" algn="r" defTabSz="914400" rtl="1" eaLnBrk="1" latinLnBrk="0" hangingPunct="1">
              <a:defRPr sz="1800" kern="1200">
                <a:solidFill>
                  <a:schemeClr val="dk1"/>
                </a:solidFill>
                <a:latin typeface="+mn-lt"/>
                <a:ea typeface="+mn-ea"/>
                <a:cs typeface="+mn-cs"/>
              </a:defRPr>
            </a:lvl6pPr>
            <a:lvl7pPr marL="2743200" algn="r" defTabSz="914400" rtl="1" eaLnBrk="1" latinLnBrk="0" hangingPunct="1">
              <a:defRPr sz="1800" kern="1200">
                <a:solidFill>
                  <a:schemeClr val="dk1"/>
                </a:solidFill>
                <a:latin typeface="+mn-lt"/>
                <a:ea typeface="+mn-ea"/>
                <a:cs typeface="+mn-cs"/>
              </a:defRPr>
            </a:lvl7pPr>
            <a:lvl8pPr marL="3200400" algn="r" defTabSz="914400" rtl="1" eaLnBrk="1" latinLnBrk="0" hangingPunct="1">
              <a:defRPr sz="1800" kern="1200">
                <a:solidFill>
                  <a:schemeClr val="dk1"/>
                </a:solidFill>
                <a:latin typeface="+mn-lt"/>
                <a:ea typeface="+mn-ea"/>
                <a:cs typeface="+mn-cs"/>
              </a:defRPr>
            </a:lvl8pPr>
            <a:lvl9pPr marL="3657600" algn="r" defTabSz="914400" rtl="1" eaLnBrk="1" latinLnBrk="0" hangingPunct="1">
              <a:defRPr sz="1800" kern="1200">
                <a:solidFill>
                  <a:schemeClr val="dk1"/>
                </a:solidFill>
                <a:latin typeface="+mn-lt"/>
                <a:ea typeface="+mn-ea"/>
                <a:cs typeface="+mn-cs"/>
              </a:defRPr>
            </a:lvl9pPr>
          </a:lstStyle>
          <a:p>
            <a:pPr algn="ctr"/>
            <a:r>
              <a:rPr lang="fa-IR" sz="2400" dirty="0" smtClean="0">
                <a:cs typeface="2  Titr" panose="00000700000000000000" pitchFamily="2" charset="-78"/>
              </a:rPr>
              <a:t>برنامه ریزی</a:t>
            </a:r>
            <a:endParaRPr lang="en-US" sz="2400" dirty="0">
              <a:cs typeface="2  Titr" panose="00000700000000000000" pitchFamily="2" charset="-78"/>
            </a:endParaRPr>
          </a:p>
        </p:txBody>
      </p:sp>
      <p:sp>
        <p:nvSpPr>
          <p:cNvPr id="8" name="Rounded Rectangle 7"/>
          <p:cNvSpPr/>
          <p:nvPr/>
        </p:nvSpPr>
        <p:spPr>
          <a:xfrm>
            <a:off x="7092280" y="4581128"/>
            <a:ext cx="1880948" cy="703191"/>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fa-IR"/>
            </a:defPPr>
            <a:lvl1pPr marL="0" algn="r" defTabSz="914400" rtl="1" eaLnBrk="1" latinLnBrk="0" hangingPunct="1">
              <a:defRPr sz="1800" kern="1200">
                <a:solidFill>
                  <a:schemeClr val="dk1"/>
                </a:solidFill>
                <a:latin typeface="+mn-lt"/>
                <a:ea typeface="+mn-ea"/>
                <a:cs typeface="+mn-cs"/>
              </a:defRPr>
            </a:lvl1pPr>
            <a:lvl2pPr marL="457200" algn="r" defTabSz="914400" rtl="1" eaLnBrk="1" latinLnBrk="0" hangingPunct="1">
              <a:defRPr sz="1800" kern="1200">
                <a:solidFill>
                  <a:schemeClr val="dk1"/>
                </a:solidFill>
                <a:latin typeface="+mn-lt"/>
                <a:ea typeface="+mn-ea"/>
                <a:cs typeface="+mn-cs"/>
              </a:defRPr>
            </a:lvl2pPr>
            <a:lvl3pPr marL="914400" algn="r" defTabSz="914400" rtl="1" eaLnBrk="1" latinLnBrk="0" hangingPunct="1">
              <a:defRPr sz="1800" kern="1200">
                <a:solidFill>
                  <a:schemeClr val="dk1"/>
                </a:solidFill>
                <a:latin typeface="+mn-lt"/>
                <a:ea typeface="+mn-ea"/>
                <a:cs typeface="+mn-cs"/>
              </a:defRPr>
            </a:lvl3pPr>
            <a:lvl4pPr marL="1371600" algn="r" defTabSz="914400" rtl="1" eaLnBrk="1" latinLnBrk="0" hangingPunct="1">
              <a:defRPr sz="1800" kern="1200">
                <a:solidFill>
                  <a:schemeClr val="dk1"/>
                </a:solidFill>
                <a:latin typeface="+mn-lt"/>
                <a:ea typeface="+mn-ea"/>
                <a:cs typeface="+mn-cs"/>
              </a:defRPr>
            </a:lvl4pPr>
            <a:lvl5pPr marL="1828800" algn="r" defTabSz="914400" rtl="1" eaLnBrk="1" latinLnBrk="0" hangingPunct="1">
              <a:defRPr sz="1800" kern="1200">
                <a:solidFill>
                  <a:schemeClr val="dk1"/>
                </a:solidFill>
                <a:latin typeface="+mn-lt"/>
                <a:ea typeface="+mn-ea"/>
                <a:cs typeface="+mn-cs"/>
              </a:defRPr>
            </a:lvl5pPr>
            <a:lvl6pPr marL="2286000" algn="r" defTabSz="914400" rtl="1" eaLnBrk="1" latinLnBrk="0" hangingPunct="1">
              <a:defRPr sz="1800" kern="1200">
                <a:solidFill>
                  <a:schemeClr val="dk1"/>
                </a:solidFill>
                <a:latin typeface="+mn-lt"/>
                <a:ea typeface="+mn-ea"/>
                <a:cs typeface="+mn-cs"/>
              </a:defRPr>
            </a:lvl6pPr>
            <a:lvl7pPr marL="2743200" algn="r" defTabSz="914400" rtl="1" eaLnBrk="1" latinLnBrk="0" hangingPunct="1">
              <a:defRPr sz="1800" kern="1200">
                <a:solidFill>
                  <a:schemeClr val="dk1"/>
                </a:solidFill>
                <a:latin typeface="+mn-lt"/>
                <a:ea typeface="+mn-ea"/>
                <a:cs typeface="+mn-cs"/>
              </a:defRPr>
            </a:lvl7pPr>
            <a:lvl8pPr marL="3200400" algn="r" defTabSz="914400" rtl="1" eaLnBrk="1" latinLnBrk="0" hangingPunct="1">
              <a:defRPr sz="1800" kern="1200">
                <a:solidFill>
                  <a:schemeClr val="dk1"/>
                </a:solidFill>
                <a:latin typeface="+mn-lt"/>
                <a:ea typeface="+mn-ea"/>
                <a:cs typeface="+mn-cs"/>
              </a:defRPr>
            </a:lvl8pPr>
            <a:lvl9pPr marL="3657600" algn="r" defTabSz="914400" rtl="1" eaLnBrk="1" latinLnBrk="0" hangingPunct="1">
              <a:defRPr sz="1800" kern="1200">
                <a:solidFill>
                  <a:schemeClr val="dk1"/>
                </a:solidFill>
                <a:latin typeface="+mn-lt"/>
                <a:ea typeface="+mn-ea"/>
                <a:cs typeface="+mn-cs"/>
              </a:defRPr>
            </a:lvl9pPr>
          </a:lstStyle>
          <a:p>
            <a:pPr algn="ctr"/>
            <a:r>
              <a:rPr lang="fa-IR" sz="2400" dirty="0" smtClean="0">
                <a:cs typeface="2  Titr" panose="00000700000000000000" pitchFamily="2" charset="-78"/>
              </a:rPr>
              <a:t>امتحانات</a:t>
            </a:r>
            <a:endParaRPr lang="en-US" sz="2400" dirty="0">
              <a:cs typeface="2  Titr" panose="00000700000000000000" pitchFamily="2" charset="-78"/>
            </a:endParaRPr>
          </a:p>
        </p:txBody>
      </p:sp>
      <p:sp>
        <p:nvSpPr>
          <p:cNvPr id="9" name="Rounded Rectangle 8"/>
          <p:cNvSpPr/>
          <p:nvPr/>
        </p:nvSpPr>
        <p:spPr>
          <a:xfrm>
            <a:off x="7092280" y="5369889"/>
            <a:ext cx="1880948" cy="651399"/>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fa-IR"/>
            </a:defPPr>
            <a:lvl1pPr marL="0" algn="r" defTabSz="914400" rtl="1" eaLnBrk="1" latinLnBrk="0" hangingPunct="1">
              <a:defRPr sz="1800" kern="1200">
                <a:solidFill>
                  <a:schemeClr val="dk1"/>
                </a:solidFill>
                <a:latin typeface="+mn-lt"/>
                <a:ea typeface="+mn-ea"/>
                <a:cs typeface="+mn-cs"/>
              </a:defRPr>
            </a:lvl1pPr>
            <a:lvl2pPr marL="457200" algn="r" defTabSz="914400" rtl="1" eaLnBrk="1" latinLnBrk="0" hangingPunct="1">
              <a:defRPr sz="1800" kern="1200">
                <a:solidFill>
                  <a:schemeClr val="dk1"/>
                </a:solidFill>
                <a:latin typeface="+mn-lt"/>
                <a:ea typeface="+mn-ea"/>
                <a:cs typeface="+mn-cs"/>
              </a:defRPr>
            </a:lvl2pPr>
            <a:lvl3pPr marL="914400" algn="r" defTabSz="914400" rtl="1" eaLnBrk="1" latinLnBrk="0" hangingPunct="1">
              <a:defRPr sz="1800" kern="1200">
                <a:solidFill>
                  <a:schemeClr val="dk1"/>
                </a:solidFill>
                <a:latin typeface="+mn-lt"/>
                <a:ea typeface="+mn-ea"/>
                <a:cs typeface="+mn-cs"/>
              </a:defRPr>
            </a:lvl3pPr>
            <a:lvl4pPr marL="1371600" algn="r" defTabSz="914400" rtl="1" eaLnBrk="1" latinLnBrk="0" hangingPunct="1">
              <a:defRPr sz="1800" kern="1200">
                <a:solidFill>
                  <a:schemeClr val="dk1"/>
                </a:solidFill>
                <a:latin typeface="+mn-lt"/>
                <a:ea typeface="+mn-ea"/>
                <a:cs typeface="+mn-cs"/>
              </a:defRPr>
            </a:lvl4pPr>
            <a:lvl5pPr marL="1828800" algn="r" defTabSz="914400" rtl="1" eaLnBrk="1" latinLnBrk="0" hangingPunct="1">
              <a:defRPr sz="1800" kern="1200">
                <a:solidFill>
                  <a:schemeClr val="dk1"/>
                </a:solidFill>
                <a:latin typeface="+mn-lt"/>
                <a:ea typeface="+mn-ea"/>
                <a:cs typeface="+mn-cs"/>
              </a:defRPr>
            </a:lvl5pPr>
            <a:lvl6pPr marL="2286000" algn="r" defTabSz="914400" rtl="1" eaLnBrk="1" latinLnBrk="0" hangingPunct="1">
              <a:defRPr sz="1800" kern="1200">
                <a:solidFill>
                  <a:schemeClr val="dk1"/>
                </a:solidFill>
                <a:latin typeface="+mn-lt"/>
                <a:ea typeface="+mn-ea"/>
                <a:cs typeface="+mn-cs"/>
              </a:defRPr>
            </a:lvl6pPr>
            <a:lvl7pPr marL="2743200" algn="r" defTabSz="914400" rtl="1" eaLnBrk="1" latinLnBrk="0" hangingPunct="1">
              <a:defRPr sz="1800" kern="1200">
                <a:solidFill>
                  <a:schemeClr val="dk1"/>
                </a:solidFill>
                <a:latin typeface="+mn-lt"/>
                <a:ea typeface="+mn-ea"/>
                <a:cs typeface="+mn-cs"/>
              </a:defRPr>
            </a:lvl7pPr>
            <a:lvl8pPr marL="3200400" algn="r" defTabSz="914400" rtl="1" eaLnBrk="1" latinLnBrk="0" hangingPunct="1">
              <a:defRPr sz="1800" kern="1200">
                <a:solidFill>
                  <a:schemeClr val="dk1"/>
                </a:solidFill>
                <a:latin typeface="+mn-lt"/>
                <a:ea typeface="+mn-ea"/>
                <a:cs typeface="+mn-cs"/>
              </a:defRPr>
            </a:lvl8pPr>
            <a:lvl9pPr marL="3657600" algn="r" defTabSz="914400" rtl="1" eaLnBrk="1" latinLnBrk="0" hangingPunct="1">
              <a:defRPr sz="1800" kern="1200">
                <a:solidFill>
                  <a:schemeClr val="dk1"/>
                </a:solidFill>
                <a:latin typeface="+mn-lt"/>
                <a:ea typeface="+mn-ea"/>
                <a:cs typeface="+mn-cs"/>
              </a:defRPr>
            </a:lvl9pPr>
          </a:lstStyle>
          <a:p>
            <a:pPr algn="ctr"/>
            <a:r>
              <a:rPr lang="fa-IR" sz="2400" dirty="0" smtClean="0">
                <a:cs typeface="2  Titr" panose="00000700000000000000" pitchFamily="2" charset="-78"/>
              </a:rPr>
              <a:t>نکات تکمیلی</a:t>
            </a:r>
            <a:endParaRPr lang="en-US" sz="2400" dirty="0">
              <a:cs typeface="2  Titr" panose="00000700000000000000" pitchFamily="2" charset="-78"/>
            </a:endParaRPr>
          </a:p>
        </p:txBody>
      </p:sp>
      <p:pic>
        <p:nvPicPr>
          <p:cNvPr id="10" name="Picture 9"/>
          <p:cNvPicPr>
            <a:picLocks noChangeAspect="1"/>
          </p:cNvPicPr>
          <p:nvPr/>
        </p:nvPicPr>
        <p:blipFill>
          <a:blip r:embed="rId2"/>
          <a:stretch>
            <a:fillRect/>
          </a:stretch>
        </p:blipFill>
        <p:spPr>
          <a:xfrm>
            <a:off x="-636142" y="-51657"/>
            <a:ext cx="10416283" cy="6961314"/>
          </a:xfrm>
          <a:prstGeom prst="rect">
            <a:avLst/>
          </a:prstGeom>
        </p:spPr>
      </p:pic>
    </p:spTree>
    <p:extLst>
      <p:ext uri="{BB962C8B-B14F-4D97-AF65-F5344CB8AC3E}">
        <p14:creationId xmlns:p14="http://schemas.microsoft.com/office/powerpoint/2010/main" val="619148645"/>
      </p:ext>
    </p:extLst>
  </p:cSld>
  <p:clrMapOvr>
    <a:masterClrMapping/>
  </p:clrMapOvr>
  <p:transition spd="slow">
    <p:comb/>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052736"/>
            <a:ext cx="6912768" cy="5184576"/>
          </a:xfrm>
        </p:spPr>
        <p:txBody>
          <a:bodyPr>
            <a:normAutofit/>
          </a:bodyPr>
          <a:lstStyle/>
          <a:p>
            <a:pPr marL="109728" indent="0">
              <a:buNone/>
            </a:pPr>
            <a:endParaRPr lang="fa-IR" dirty="0" smtClean="0"/>
          </a:p>
          <a:p>
            <a:pPr marL="109728" indent="0">
              <a:buNone/>
            </a:pPr>
            <a:endParaRPr lang="fa-IR" dirty="0" smtClean="0"/>
          </a:p>
        </p:txBody>
      </p:sp>
      <p:sp>
        <p:nvSpPr>
          <p:cNvPr id="2" name="Title 1"/>
          <p:cNvSpPr>
            <a:spLocks noGrp="1"/>
          </p:cNvSpPr>
          <p:nvPr>
            <p:ph type="title"/>
          </p:nvPr>
        </p:nvSpPr>
        <p:spPr>
          <a:xfrm>
            <a:off x="457200" y="116632"/>
            <a:ext cx="8229600" cy="648072"/>
          </a:xfrm>
        </p:spPr>
        <p:txBody>
          <a:bodyPr>
            <a:normAutofit fontScale="90000"/>
          </a:bodyPr>
          <a:lstStyle/>
          <a:p>
            <a:pPr algn="ctr"/>
            <a:endParaRPr lang="fa-IR" b="1" dirty="0">
              <a:solidFill>
                <a:schemeClr val="accent2"/>
              </a:solidFill>
            </a:endParaRPr>
          </a:p>
        </p:txBody>
      </p:sp>
      <p:sp>
        <p:nvSpPr>
          <p:cNvPr id="4" name="Rounded Rectangle 3"/>
          <p:cNvSpPr/>
          <p:nvPr/>
        </p:nvSpPr>
        <p:spPr>
          <a:xfrm>
            <a:off x="7092280" y="1484784"/>
            <a:ext cx="1882552" cy="648072"/>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a-IR" sz="2400" b="1" dirty="0" smtClean="0">
                <a:cs typeface="2  Titr" panose="00000700000000000000" pitchFamily="2" charset="-78"/>
              </a:rPr>
              <a:t>نقش والدین</a:t>
            </a:r>
            <a:endParaRPr lang="en-US" sz="2400" b="1" dirty="0">
              <a:cs typeface="2  Titr" panose="00000700000000000000" pitchFamily="2" charset="-78"/>
            </a:endParaRPr>
          </a:p>
        </p:txBody>
      </p:sp>
      <p:sp>
        <p:nvSpPr>
          <p:cNvPr id="5" name="Rounded Rectangle 4"/>
          <p:cNvSpPr/>
          <p:nvPr/>
        </p:nvSpPr>
        <p:spPr>
          <a:xfrm>
            <a:off x="7092280" y="2256656"/>
            <a:ext cx="1880948" cy="668288"/>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fa-IR"/>
            </a:defPPr>
            <a:lvl1pPr marL="0" algn="r" defTabSz="914400" rtl="1" eaLnBrk="1" latinLnBrk="0" hangingPunct="1">
              <a:defRPr sz="1800" kern="1200">
                <a:solidFill>
                  <a:schemeClr val="dk1"/>
                </a:solidFill>
                <a:latin typeface="+mn-lt"/>
                <a:ea typeface="+mn-ea"/>
                <a:cs typeface="+mn-cs"/>
              </a:defRPr>
            </a:lvl1pPr>
            <a:lvl2pPr marL="457200" algn="r" defTabSz="914400" rtl="1" eaLnBrk="1" latinLnBrk="0" hangingPunct="1">
              <a:defRPr sz="1800" kern="1200">
                <a:solidFill>
                  <a:schemeClr val="dk1"/>
                </a:solidFill>
                <a:latin typeface="+mn-lt"/>
                <a:ea typeface="+mn-ea"/>
                <a:cs typeface="+mn-cs"/>
              </a:defRPr>
            </a:lvl2pPr>
            <a:lvl3pPr marL="914400" algn="r" defTabSz="914400" rtl="1" eaLnBrk="1" latinLnBrk="0" hangingPunct="1">
              <a:defRPr sz="1800" kern="1200">
                <a:solidFill>
                  <a:schemeClr val="dk1"/>
                </a:solidFill>
                <a:latin typeface="+mn-lt"/>
                <a:ea typeface="+mn-ea"/>
                <a:cs typeface="+mn-cs"/>
              </a:defRPr>
            </a:lvl3pPr>
            <a:lvl4pPr marL="1371600" algn="r" defTabSz="914400" rtl="1" eaLnBrk="1" latinLnBrk="0" hangingPunct="1">
              <a:defRPr sz="1800" kern="1200">
                <a:solidFill>
                  <a:schemeClr val="dk1"/>
                </a:solidFill>
                <a:latin typeface="+mn-lt"/>
                <a:ea typeface="+mn-ea"/>
                <a:cs typeface="+mn-cs"/>
              </a:defRPr>
            </a:lvl4pPr>
            <a:lvl5pPr marL="1828800" algn="r" defTabSz="914400" rtl="1" eaLnBrk="1" latinLnBrk="0" hangingPunct="1">
              <a:defRPr sz="1800" kern="1200">
                <a:solidFill>
                  <a:schemeClr val="dk1"/>
                </a:solidFill>
                <a:latin typeface="+mn-lt"/>
                <a:ea typeface="+mn-ea"/>
                <a:cs typeface="+mn-cs"/>
              </a:defRPr>
            </a:lvl5pPr>
            <a:lvl6pPr marL="2286000" algn="r" defTabSz="914400" rtl="1" eaLnBrk="1" latinLnBrk="0" hangingPunct="1">
              <a:defRPr sz="1800" kern="1200">
                <a:solidFill>
                  <a:schemeClr val="dk1"/>
                </a:solidFill>
                <a:latin typeface="+mn-lt"/>
                <a:ea typeface="+mn-ea"/>
                <a:cs typeface="+mn-cs"/>
              </a:defRPr>
            </a:lvl6pPr>
            <a:lvl7pPr marL="2743200" algn="r" defTabSz="914400" rtl="1" eaLnBrk="1" latinLnBrk="0" hangingPunct="1">
              <a:defRPr sz="1800" kern="1200">
                <a:solidFill>
                  <a:schemeClr val="dk1"/>
                </a:solidFill>
                <a:latin typeface="+mn-lt"/>
                <a:ea typeface="+mn-ea"/>
                <a:cs typeface="+mn-cs"/>
              </a:defRPr>
            </a:lvl7pPr>
            <a:lvl8pPr marL="3200400" algn="r" defTabSz="914400" rtl="1" eaLnBrk="1" latinLnBrk="0" hangingPunct="1">
              <a:defRPr sz="1800" kern="1200">
                <a:solidFill>
                  <a:schemeClr val="dk1"/>
                </a:solidFill>
                <a:latin typeface="+mn-lt"/>
                <a:ea typeface="+mn-ea"/>
                <a:cs typeface="+mn-cs"/>
              </a:defRPr>
            </a:lvl8pPr>
            <a:lvl9pPr marL="3657600" algn="r" defTabSz="914400" rtl="1" eaLnBrk="1" latinLnBrk="0" hangingPunct="1">
              <a:defRPr sz="1800" kern="1200">
                <a:solidFill>
                  <a:schemeClr val="dk1"/>
                </a:solidFill>
                <a:latin typeface="+mn-lt"/>
                <a:ea typeface="+mn-ea"/>
                <a:cs typeface="+mn-cs"/>
              </a:defRPr>
            </a:lvl9pPr>
          </a:lstStyle>
          <a:p>
            <a:pPr algn="ctr"/>
            <a:r>
              <a:rPr lang="fa-IR" sz="2400" dirty="0" smtClean="0">
                <a:cs typeface="2  Titr" panose="00000700000000000000" pitchFamily="2" charset="-78"/>
              </a:rPr>
              <a:t>انگیزه</a:t>
            </a:r>
            <a:endParaRPr lang="en-US" sz="2400" dirty="0">
              <a:cs typeface="2  Titr" panose="00000700000000000000" pitchFamily="2" charset="-78"/>
            </a:endParaRPr>
          </a:p>
        </p:txBody>
      </p:sp>
      <p:sp>
        <p:nvSpPr>
          <p:cNvPr id="6" name="Rounded Rectangle 5"/>
          <p:cNvSpPr/>
          <p:nvPr/>
        </p:nvSpPr>
        <p:spPr>
          <a:xfrm>
            <a:off x="7092280" y="3054273"/>
            <a:ext cx="1880948" cy="662759"/>
          </a:xfrm>
          <a:prstGeom prst="roundRect">
            <a:avLst/>
          </a:prstGeom>
          <a:solidFill>
            <a:schemeClr val="bg1"/>
          </a:solidFill>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fa-IR"/>
            </a:defPPr>
            <a:lvl1pPr marL="0" algn="r" defTabSz="914400" rtl="1" eaLnBrk="1" latinLnBrk="0" hangingPunct="1">
              <a:defRPr sz="1800" kern="1200">
                <a:solidFill>
                  <a:schemeClr val="dk1"/>
                </a:solidFill>
                <a:latin typeface="+mn-lt"/>
                <a:ea typeface="+mn-ea"/>
                <a:cs typeface="+mn-cs"/>
              </a:defRPr>
            </a:lvl1pPr>
            <a:lvl2pPr marL="457200" algn="r" defTabSz="914400" rtl="1" eaLnBrk="1" latinLnBrk="0" hangingPunct="1">
              <a:defRPr sz="1800" kern="1200">
                <a:solidFill>
                  <a:schemeClr val="dk1"/>
                </a:solidFill>
                <a:latin typeface="+mn-lt"/>
                <a:ea typeface="+mn-ea"/>
                <a:cs typeface="+mn-cs"/>
              </a:defRPr>
            </a:lvl2pPr>
            <a:lvl3pPr marL="914400" algn="r" defTabSz="914400" rtl="1" eaLnBrk="1" latinLnBrk="0" hangingPunct="1">
              <a:defRPr sz="1800" kern="1200">
                <a:solidFill>
                  <a:schemeClr val="dk1"/>
                </a:solidFill>
                <a:latin typeface="+mn-lt"/>
                <a:ea typeface="+mn-ea"/>
                <a:cs typeface="+mn-cs"/>
              </a:defRPr>
            </a:lvl3pPr>
            <a:lvl4pPr marL="1371600" algn="r" defTabSz="914400" rtl="1" eaLnBrk="1" latinLnBrk="0" hangingPunct="1">
              <a:defRPr sz="1800" kern="1200">
                <a:solidFill>
                  <a:schemeClr val="dk1"/>
                </a:solidFill>
                <a:latin typeface="+mn-lt"/>
                <a:ea typeface="+mn-ea"/>
                <a:cs typeface="+mn-cs"/>
              </a:defRPr>
            </a:lvl4pPr>
            <a:lvl5pPr marL="1828800" algn="r" defTabSz="914400" rtl="1" eaLnBrk="1" latinLnBrk="0" hangingPunct="1">
              <a:defRPr sz="1800" kern="1200">
                <a:solidFill>
                  <a:schemeClr val="dk1"/>
                </a:solidFill>
                <a:latin typeface="+mn-lt"/>
                <a:ea typeface="+mn-ea"/>
                <a:cs typeface="+mn-cs"/>
              </a:defRPr>
            </a:lvl5pPr>
            <a:lvl6pPr marL="2286000" algn="r" defTabSz="914400" rtl="1" eaLnBrk="1" latinLnBrk="0" hangingPunct="1">
              <a:defRPr sz="1800" kern="1200">
                <a:solidFill>
                  <a:schemeClr val="dk1"/>
                </a:solidFill>
                <a:latin typeface="+mn-lt"/>
                <a:ea typeface="+mn-ea"/>
                <a:cs typeface="+mn-cs"/>
              </a:defRPr>
            </a:lvl6pPr>
            <a:lvl7pPr marL="2743200" algn="r" defTabSz="914400" rtl="1" eaLnBrk="1" latinLnBrk="0" hangingPunct="1">
              <a:defRPr sz="1800" kern="1200">
                <a:solidFill>
                  <a:schemeClr val="dk1"/>
                </a:solidFill>
                <a:latin typeface="+mn-lt"/>
                <a:ea typeface="+mn-ea"/>
                <a:cs typeface="+mn-cs"/>
              </a:defRPr>
            </a:lvl7pPr>
            <a:lvl8pPr marL="3200400" algn="r" defTabSz="914400" rtl="1" eaLnBrk="1" latinLnBrk="0" hangingPunct="1">
              <a:defRPr sz="1800" kern="1200">
                <a:solidFill>
                  <a:schemeClr val="dk1"/>
                </a:solidFill>
                <a:latin typeface="+mn-lt"/>
                <a:ea typeface="+mn-ea"/>
                <a:cs typeface="+mn-cs"/>
              </a:defRPr>
            </a:lvl8pPr>
            <a:lvl9pPr marL="3657600" algn="r" defTabSz="914400" rtl="1" eaLnBrk="1" latinLnBrk="0" hangingPunct="1">
              <a:defRPr sz="1800" kern="1200">
                <a:solidFill>
                  <a:schemeClr val="dk1"/>
                </a:solidFill>
                <a:latin typeface="+mn-lt"/>
                <a:ea typeface="+mn-ea"/>
                <a:cs typeface="+mn-cs"/>
              </a:defRPr>
            </a:lvl9pPr>
          </a:lstStyle>
          <a:p>
            <a:pPr algn="ctr"/>
            <a:r>
              <a:rPr lang="fa-IR" sz="2400" dirty="0" smtClean="0">
                <a:cs typeface="2  Titr" panose="00000700000000000000" pitchFamily="2" charset="-78"/>
              </a:rPr>
              <a:t>مطالعه</a:t>
            </a:r>
            <a:endParaRPr lang="en-US" sz="2400" dirty="0">
              <a:cs typeface="2  Titr" panose="00000700000000000000" pitchFamily="2" charset="-78"/>
            </a:endParaRPr>
          </a:p>
        </p:txBody>
      </p:sp>
      <p:sp>
        <p:nvSpPr>
          <p:cNvPr id="7" name="Rounded Rectangle 6"/>
          <p:cNvSpPr/>
          <p:nvPr/>
        </p:nvSpPr>
        <p:spPr>
          <a:xfrm>
            <a:off x="7092280" y="3826145"/>
            <a:ext cx="1880948" cy="682975"/>
          </a:xfrm>
          <a:prstGeom prst="roundRect">
            <a:avLst/>
          </a:prstGeom>
          <a:solidFill>
            <a:srgbClr val="92D050"/>
          </a:solidFill>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fa-IR"/>
            </a:defPPr>
            <a:lvl1pPr marL="0" algn="r" defTabSz="914400" rtl="1" eaLnBrk="1" latinLnBrk="0" hangingPunct="1">
              <a:defRPr sz="1800" kern="1200">
                <a:solidFill>
                  <a:schemeClr val="dk1"/>
                </a:solidFill>
                <a:latin typeface="+mn-lt"/>
                <a:ea typeface="+mn-ea"/>
                <a:cs typeface="+mn-cs"/>
              </a:defRPr>
            </a:lvl1pPr>
            <a:lvl2pPr marL="457200" algn="r" defTabSz="914400" rtl="1" eaLnBrk="1" latinLnBrk="0" hangingPunct="1">
              <a:defRPr sz="1800" kern="1200">
                <a:solidFill>
                  <a:schemeClr val="dk1"/>
                </a:solidFill>
                <a:latin typeface="+mn-lt"/>
                <a:ea typeface="+mn-ea"/>
                <a:cs typeface="+mn-cs"/>
              </a:defRPr>
            </a:lvl2pPr>
            <a:lvl3pPr marL="914400" algn="r" defTabSz="914400" rtl="1" eaLnBrk="1" latinLnBrk="0" hangingPunct="1">
              <a:defRPr sz="1800" kern="1200">
                <a:solidFill>
                  <a:schemeClr val="dk1"/>
                </a:solidFill>
                <a:latin typeface="+mn-lt"/>
                <a:ea typeface="+mn-ea"/>
                <a:cs typeface="+mn-cs"/>
              </a:defRPr>
            </a:lvl3pPr>
            <a:lvl4pPr marL="1371600" algn="r" defTabSz="914400" rtl="1" eaLnBrk="1" latinLnBrk="0" hangingPunct="1">
              <a:defRPr sz="1800" kern="1200">
                <a:solidFill>
                  <a:schemeClr val="dk1"/>
                </a:solidFill>
                <a:latin typeface="+mn-lt"/>
                <a:ea typeface="+mn-ea"/>
                <a:cs typeface="+mn-cs"/>
              </a:defRPr>
            </a:lvl4pPr>
            <a:lvl5pPr marL="1828800" algn="r" defTabSz="914400" rtl="1" eaLnBrk="1" latinLnBrk="0" hangingPunct="1">
              <a:defRPr sz="1800" kern="1200">
                <a:solidFill>
                  <a:schemeClr val="dk1"/>
                </a:solidFill>
                <a:latin typeface="+mn-lt"/>
                <a:ea typeface="+mn-ea"/>
                <a:cs typeface="+mn-cs"/>
              </a:defRPr>
            </a:lvl5pPr>
            <a:lvl6pPr marL="2286000" algn="r" defTabSz="914400" rtl="1" eaLnBrk="1" latinLnBrk="0" hangingPunct="1">
              <a:defRPr sz="1800" kern="1200">
                <a:solidFill>
                  <a:schemeClr val="dk1"/>
                </a:solidFill>
                <a:latin typeface="+mn-lt"/>
                <a:ea typeface="+mn-ea"/>
                <a:cs typeface="+mn-cs"/>
              </a:defRPr>
            </a:lvl6pPr>
            <a:lvl7pPr marL="2743200" algn="r" defTabSz="914400" rtl="1" eaLnBrk="1" latinLnBrk="0" hangingPunct="1">
              <a:defRPr sz="1800" kern="1200">
                <a:solidFill>
                  <a:schemeClr val="dk1"/>
                </a:solidFill>
                <a:latin typeface="+mn-lt"/>
                <a:ea typeface="+mn-ea"/>
                <a:cs typeface="+mn-cs"/>
              </a:defRPr>
            </a:lvl7pPr>
            <a:lvl8pPr marL="3200400" algn="r" defTabSz="914400" rtl="1" eaLnBrk="1" latinLnBrk="0" hangingPunct="1">
              <a:defRPr sz="1800" kern="1200">
                <a:solidFill>
                  <a:schemeClr val="dk1"/>
                </a:solidFill>
                <a:latin typeface="+mn-lt"/>
                <a:ea typeface="+mn-ea"/>
                <a:cs typeface="+mn-cs"/>
              </a:defRPr>
            </a:lvl8pPr>
            <a:lvl9pPr marL="3657600" algn="r" defTabSz="914400" rtl="1" eaLnBrk="1" latinLnBrk="0" hangingPunct="1">
              <a:defRPr sz="1800" kern="1200">
                <a:solidFill>
                  <a:schemeClr val="dk1"/>
                </a:solidFill>
                <a:latin typeface="+mn-lt"/>
                <a:ea typeface="+mn-ea"/>
                <a:cs typeface="+mn-cs"/>
              </a:defRPr>
            </a:lvl9pPr>
          </a:lstStyle>
          <a:p>
            <a:pPr algn="ctr"/>
            <a:r>
              <a:rPr lang="fa-IR" sz="2400" dirty="0" smtClean="0">
                <a:cs typeface="2  Titr" panose="00000700000000000000" pitchFamily="2" charset="-78"/>
              </a:rPr>
              <a:t>برنامه ریزی</a:t>
            </a:r>
            <a:endParaRPr lang="en-US" sz="2400" dirty="0">
              <a:cs typeface="2  Titr" panose="00000700000000000000" pitchFamily="2" charset="-78"/>
            </a:endParaRPr>
          </a:p>
        </p:txBody>
      </p:sp>
      <p:sp>
        <p:nvSpPr>
          <p:cNvPr id="8" name="Rounded Rectangle 7"/>
          <p:cNvSpPr/>
          <p:nvPr/>
        </p:nvSpPr>
        <p:spPr>
          <a:xfrm>
            <a:off x="7092280" y="4581128"/>
            <a:ext cx="1880948" cy="703191"/>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fa-IR"/>
            </a:defPPr>
            <a:lvl1pPr marL="0" algn="r" defTabSz="914400" rtl="1" eaLnBrk="1" latinLnBrk="0" hangingPunct="1">
              <a:defRPr sz="1800" kern="1200">
                <a:solidFill>
                  <a:schemeClr val="dk1"/>
                </a:solidFill>
                <a:latin typeface="+mn-lt"/>
                <a:ea typeface="+mn-ea"/>
                <a:cs typeface="+mn-cs"/>
              </a:defRPr>
            </a:lvl1pPr>
            <a:lvl2pPr marL="457200" algn="r" defTabSz="914400" rtl="1" eaLnBrk="1" latinLnBrk="0" hangingPunct="1">
              <a:defRPr sz="1800" kern="1200">
                <a:solidFill>
                  <a:schemeClr val="dk1"/>
                </a:solidFill>
                <a:latin typeface="+mn-lt"/>
                <a:ea typeface="+mn-ea"/>
                <a:cs typeface="+mn-cs"/>
              </a:defRPr>
            </a:lvl2pPr>
            <a:lvl3pPr marL="914400" algn="r" defTabSz="914400" rtl="1" eaLnBrk="1" latinLnBrk="0" hangingPunct="1">
              <a:defRPr sz="1800" kern="1200">
                <a:solidFill>
                  <a:schemeClr val="dk1"/>
                </a:solidFill>
                <a:latin typeface="+mn-lt"/>
                <a:ea typeface="+mn-ea"/>
                <a:cs typeface="+mn-cs"/>
              </a:defRPr>
            </a:lvl3pPr>
            <a:lvl4pPr marL="1371600" algn="r" defTabSz="914400" rtl="1" eaLnBrk="1" latinLnBrk="0" hangingPunct="1">
              <a:defRPr sz="1800" kern="1200">
                <a:solidFill>
                  <a:schemeClr val="dk1"/>
                </a:solidFill>
                <a:latin typeface="+mn-lt"/>
                <a:ea typeface="+mn-ea"/>
                <a:cs typeface="+mn-cs"/>
              </a:defRPr>
            </a:lvl4pPr>
            <a:lvl5pPr marL="1828800" algn="r" defTabSz="914400" rtl="1" eaLnBrk="1" latinLnBrk="0" hangingPunct="1">
              <a:defRPr sz="1800" kern="1200">
                <a:solidFill>
                  <a:schemeClr val="dk1"/>
                </a:solidFill>
                <a:latin typeface="+mn-lt"/>
                <a:ea typeface="+mn-ea"/>
                <a:cs typeface="+mn-cs"/>
              </a:defRPr>
            </a:lvl5pPr>
            <a:lvl6pPr marL="2286000" algn="r" defTabSz="914400" rtl="1" eaLnBrk="1" latinLnBrk="0" hangingPunct="1">
              <a:defRPr sz="1800" kern="1200">
                <a:solidFill>
                  <a:schemeClr val="dk1"/>
                </a:solidFill>
                <a:latin typeface="+mn-lt"/>
                <a:ea typeface="+mn-ea"/>
                <a:cs typeface="+mn-cs"/>
              </a:defRPr>
            </a:lvl6pPr>
            <a:lvl7pPr marL="2743200" algn="r" defTabSz="914400" rtl="1" eaLnBrk="1" latinLnBrk="0" hangingPunct="1">
              <a:defRPr sz="1800" kern="1200">
                <a:solidFill>
                  <a:schemeClr val="dk1"/>
                </a:solidFill>
                <a:latin typeface="+mn-lt"/>
                <a:ea typeface="+mn-ea"/>
                <a:cs typeface="+mn-cs"/>
              </a:defRPr>
            </a:lvl7pPr>
            <a:lvl8pPr marL="3200400" algn="r" defTabSz="914400" rtl="1" eaLnBrk="1" latinLnBrk="0" hangingPunct="1">
              <a:defRPr sz="1800" kern="1200">
                <a:solidFill>
                  <a:schemeClr val="dk1"/>
                </a:solidFill>
                <a:latin typeface="+mn-lt"/>
                <a:ea typeface="+mn-ea"/>
                <a:cs typeface="+mn-cs"/>
              </a:defRPr>
            </a:lvl8pPr>
            <a:lvl9pPr marL="3657600" algn="r" defTabSz="914400" rtl="1" eaLnBrk="1" latinLnBrk="0" hangingPunct="1">
              <a:defRPr sz="1800" kern="1200">
                <a:solidFill>
                  <a:schemeClr val="dk1"/>
                </a:solidFill>
                <a:latin typeface="+mn-lt"/>
                <a:ea typeface="+mn-ea"/>
                <a:cs typeface="+mn-cs"/>
              </a:defRPr>
            </a:lvl9pPr>
          </a:lstStyle>
          <a:p>
            <a:pPr algn="ctr"/>
            <a:r>
              <a:rPr lang="fa-IR" sz="2400" dirty="0" smtClean="0">
                <a:cs typeface="2  Titr" panose="00000700000000000000" pitchFamily="2" charset="-78"/>
              </a:rPr>
              <a:t>امتحانات</a:t>
            </a:r>
            <a:endParaRPr lang="en-US" sz="2400" dirty="0">
              <a:cs typeface="2  Titr" panose="00000700000000000000" pitchFamily="2" charset="-78"/>
            </a:endParaRPr>
          </a:p>
        </p:txBody>
      </p:sp>
      <p:sp>
        <p:nvSpPr>
          <p:cNvPr id="9" name="Rounded Rectangle 8"/>
          <p:cNvSpPr/>
          <p:nvPr/>
        </p:nvSpPr>
        <p:spPr>
          <a:xfrm>
            <a:off x="7092280" y="5369889"/>
            <a:ext cx="1880948" cy="651399"/>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fa-IR"/>
            </a:defPPr>
            <a:lvl1pPr marL="0" algn="r" defTabSz="914400" rtl="1" eaLnBrk="1" latinLnBrk="0" hangingPunct="1">
              <a:defRPr sz="1800" kern="1200">
                <a:solidFill>
                  <a:schemeClr val="dk1"/>
                </a:solidFill>
                <a:latin typeface="+mn-lt"/>
                <a:ea typeface="+mn-ea"/>
                <a:cs typeface="+mn-cs"/>
              </a:defRPr>
            </a:lvl1pPr>
            <a:lvl2pPr marL="457200" algn="r" defTabSz="914400" rtl="1" eaLnBrk="1" latinLnBrk="0" hangingPunct="1">
              <a:defRPr sz="1800" kern="1200">
                <a:solidFill>
                  <a:schemeClr val="dk1"/>
                </a:solidFill>
                <a:latin typeface="+mn-lt"/>
                <a:ea typeface="+mn-ea"/>
                <a:cs typeface="+mn-cs"/>
              </a:defRPr>
            </a:lvl2pPr>
            <a:lvl3pPr marL="914400" algn="r" defTabSz="914400" rtl="1" eaLnBrk="1" latinLnBrk="0" hangingPunct="1">
              <a:defRPr sz="1800" kern="1200">
                <a:solidFill>
                  <a:schemeClr val="dk1"/>
                </a:solidFill>
                <a:latin typeface="+mn-lt"/>
                <a:ea typeface="+mn-ea"/>
                <a:cs typeface="+mn-cs"/>
              </a:defRPr>
            </a:lvl3pPr>
            <a:lvl4pPr marL="1371600" algn="r" defTabSz="914400" rtl="1" eaLnBrk="1" latinLnBrk="0" hangingPunct="1">
              <a:defRPr sz="1800" kern="1200">
                <a:solidFill>
                  <a:schemeClr val="dk1"/>
                </a:solidFill>
                <a:latin typeface="+mn-lt"/>
                <a:ea typeface="+mn-ea"/>
                <a:cs typeface="+mn-cs"/>
              </a:defRPr>
            </a:lvl4pPr>
            <a:lvl5pPr marL="1828800" algn="r" defTabSz="914400" rtl="1" eaLnBrk="1" latinLnBrk="0" hangingPunct="1">
              <a:defRPr sz="1800" kern="1200">
                <a:solidFill>
                  <a:schemeClr val="dk1"/>
                </a:solidFill>
                <a:latin typeface="+mn-lt"/>
                <a:ea typeface="+mn-ea"/>
                <a:cs typeface="+mn-cs"/>
              </a:defRPr>
            </a:lvl5pPr>
            <a:lvl6pPr marL="2286000" algn="r" defTabSz="914400" rtl="1" eaLnBrk="1" latinLnBrk="0" hangingPunct="1">
              <a:defRPr sz="1800" kern="1200">
                <a:solidFill>
                  <a:schemeClr val="dk1"/>
                </a:solidFill>
                <a:latin typeface="+mn-lt"/>
                <a:ea typeface="+mn-ea"/>
                <a:cs typeface="+mn-cs"/>
              </a:defRPr>
            </a:lvl6pPr>
            <a:lvl7pPr marL="2743200" algn="r" defTabSz="914400" rtl="1" eaLnBrk="1" latinLnBrk="0" hangingPunct="1">
              <a:defRPr sz="1800" kern="1200">
                <a:solidFill>
                  <a:schemeClr val="dk1"/>
                </a:solidFill>
                <a:latin typeface="+mn-lt"/>
                <a:ea typeface="+mn-ea"/>
                <a:cs typeface="+mn-cs"/>
              </a:defRPr>
            </a:lvl7pPr>
            <a:lvl8pPr marL="3200400" algn="r" defTabSz="914400" rtl="1" eaLnBrk="1" latinLnBrk="0" hangingPunct="1">
              <a:defRPr sz="1800" kern="1200">
                <a:solidFill>
                  <a:schemeClr val="dk1"/>
                </a:solidFill>
                <a:latin typeface="+mn-lt"/>
                <a:ea typeface="+mn-ea"/>
                <a:cs typeface="+mn-cs"/>
              </a:defRPr>
            </a:lvl8pPr>
            <a:lvl9pPr marL="3657600" algn="r" defTabSz="914400" rtl="1" eaLnBrk="1" latinLnBrk="0" hangingPunct="1">
              <a:defRPr sz="1800" kern="1200">
                <a:solidFill>
                  <a:schemeClr val="dk1"/>
                </a:solidFill>
                <a:latin typeface="+mn-lt"/>
                <a:ea typeface="+mn-ea"/>
                <a:cs typeface="+mn-cs"/>
              </a:defRPr>
            </a:lvl9pPr>
          </a:lstStyle>
          <a:p>
            <a:pPr algn="ctr"/>
            <a:r>
              <a:rPr lang="fa-IR" sz="2400" dirty="0" smtClean="0">
                <a:cs typeface="2  Titr" panose="00000700000000000000" pitchFamily="2" charset="-78"/>
              </a:rPr>
              <a:t>نکات تکمیلی</a:t>
            </a:r>
            <a:endParaRPr lang="en-US" sz="2400" dirty="0">
              <a:cs typeface="2  Titr" panose="00000700000000000000" pitchFamily="2" charset="-78"/>
            </a:endParaRPr>
          </a:p>
        </p:txBody>
      </p:sp>
      <p:pic>
        <p:nvPicPr>
          <p:cNvPr id="10" name="Picture 9"/>
          <p:cNvPicPr>
            <a:picLocks noChangeAspect="1"/>
          </p:cNvPicPr>
          <p:nvPr/>
        </p:nvPicPr>
        <p:blipFill>
          <a:blip r:embed="rId2"/>
          <a:stretch>
            <a:fillRect/>
          </a:stretch>
        </p:blipFill>
        <p:spPr>
          <a:xfrm>
            <a:off x="27709" y="901077"/>
            <a:ext cx="9116292" cy="5956923"/>
          </a:xfrm>
          <a:prstGeom prst="rect">
            <a:avLst/>
          </a:prstGeom>
        </p:spPr>
      </p:pic>
    </p:spTree>
    <p:extLst>
      <p:ext uri="{BB962C8B-B14F-4D97-AF65-F5344CB8AC3E}">
        <p14:creationId xmlns:p14="http://schemas.microsoft.com/office/powerpoint/2010/main" val="1744834863"/>
      </p:ext>
    </p:extLst>
  </p:cSld>
  <p:clrMapOvr>
    <a:masterClrMapping/>
  </p:clrMapOvr>
  <p:transition spd="slow">
    <p:comb/>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764704"/>
            <a:ext cx="8784976" cy="5472608"/>
          </a:xfrm>
        </p:spPr>
        <p:txBody>
          <a:bodyPr>
            <a:normAutofit fontScale="85000" lnSpcReduction="20000"/>
          </a:bodyPr>
          <a:lstStyle/>
          <a:p>
            <a:pPr marL="109728" indent="0" algn="just">
              <a:lnSpc>
                <a:spcPct val="160000"/>
              </a:lnSpc>
              <a:buNone/>
            </a:pPr>
            <a:r>
              <a:rPr lang="fa-IR" b="1" dirty="0">
                <a:cs typeface="B Nazanin" panose="00000400000000000000" pitchFamily="2" charset="-78"/>
              </a:rPr>
              <a:t>علت آزمون دادن چیست؟</a:t>
            </a:r>
          </a:p>
          <a:p>
            <a:pPr marL="109728" indent="0" algn="just">
              <a:lnSpc>
                <a:spcPct val="160000"/>
              </a:lnSpc>
              <a:buNone/>
            </a:pPr>
            <a:r>
              <a:rPr lang="fa-IR" dirty="0" smtClean="0">
                <a:cs typeface="B Nazanin" panose="00000400000000000000" pitchFamily="2" charset="-78"/>
              </a:rPr>
              <a:t>آشنایی با فضای آزمون</a:t>
            </a:r>
          </a:p>
          <a:p>
            <a:pPr marL="109728" indent="0" algn="just">
              <a:lnSpc>
                <a:spcPct val="160000"/>
              </a:lnSpc>
              <a:buNone/>
            </a:pPr>
            <a:r>
              <a:rPr lang="fa-IR" dirty="0" smtClean="0">
                <a:cs typeface="B Nazanin" panose="00000400000000000000" pitchFamily="2" charset="-78"/>
              </a:rPr>
              <a:t>شناسایی نقاط قوت وضعف</a:t>
            </a:r>
            <a:endParaRPr lang="fa-IR" dirty="0">
              <a:cs typeface="B Nazanin" panose="00000400000000000000" pitchFamily="2" charset="-78"/>
            </a:endParaRPr>
          </a:p>
          <a:p>
            <a:pPr marL="109728" indent="0" algn="just">
              <a:lnSpc>
                <a:spcPct val="160000"/>
              </a:lnSpc>
              <a:buNone/>
            </a:pPr>
            <a:r>
              <a:rPr lang="fa-IR" b="1" dirty="0">
                <a:cs typeface="B Nazanin" panose="00000400000000000000" pitchFamily="2" charset="-78"/>
              </a:rPr>
              <a:t>بهترین زمان برای تحلیل آزمون</a:t>
            </a:r>
          </a:p>
          <a:p>
            <a:pPr marL="109728" indent="0" algn="just">
              <a:lnSpc>
                <a:spcPct val="160000"/>
              </a:lnSpc>
              <a:buNone/>
            </a:pPr>
            <a:r>
              <a:rPr lang="fa-IR" dirty="0" smtClean="0">
                <a:cs typeface="B Nazanin" panose="00000400000000000000" pitchFamily="2" charset="-78"/>
              </a:rPr>
              <a:t>بعد </a:t>
            </a:r>
            <a:r>
              <a:rPr lang="fa-IR" dirty="0">
                <a:cs typeface="B Nazanin" panose="00000400000000000000" pitchFamily="2" charset="-78"/>
              </a:rPr>
              <a:t>از برگزاری آزمون چند ساعت استراحت کنید، بعد از این مدت زمان کارنامه اولیه و پاسخ‌نامه آزمون به تدریج منتشر می‌شود، سپس بلافاصله تحلیل آزمون را شروع کنید. اگر تحلیل آزمون خیلی طول کشید و نتوانستید همه درس‌ها را همان روز بعد از آزمون تحلیل کنید، می‌توانید باقی مانده کار را نهایتا روز بعد انجام دهید. اینکه تحلیل آزمون را به روزهای بعدی یا هفته بعد موکول </a:t>
            </a:r>
            <a:r>
              <a:rPr lang="fa-IR" dirty="0" smtClean="0">
                <a:cs typeface="B Nazanin" panose="00000400000000000000" pitchFamily="2" charset="-78"/>
              </a:rPr>
              <a:t>کنید </a:t>
            </a:r>
            <a:r>
              <a:rPr lang="fa-IR" dirty="0">
                <a:cs typeface="B Nazanin" panose="00000400000000000000" pitchFamily="2" charset="-78"/>
              </a:rPr>
              <a:t>اصلا درست نیست. چون به تدریج فرآیند فراموشی اتفاق می‌افتد و ممکن است یک هفته بعد اصلا یادتان نیاید که چرا و با چه منطقی این گزینه را انتخاب کرده‌اید.</a:t>
            </a:r>
          </a:p>
          <a:p>
            <a:pPr marL="109728" indent="0" algn="just">
              <a:lnSpc>
                <a:spcPct val="150000"/>
              </a:lnSpc>
              <a:buNone/>
            </a:pPr>
            <a:endParaRPr lang="fa-IR" dirty="0" smtClean="0">
              <a:cs typeface="B Nazanin" panose="00000400000000000000" pitchFamily="2" charset="-78"/>
            </a:endParaRPr>
          </a:p>
          <a:p>
            <a:pPr marL="109728" indent="0" algn="just">
              <a:lnSpc>
                <a:spcPct val="150000"/>
              </a:lnSpc>
              <a:buNone/>
            </a:pPr>
            <a:endParaRPr lang="fa-IR" dirty="0" smtClean="0">
              <a:cs typeface="B Nazanin" panose="00000400000000000000" pitchFamily="2" charset="-78"/>
            </a:endParaRPr>
          </a:p>
        </p:txBody>
      </p:sp>
      <p:sp>
        <p:nvSpPr>
          <p:cNvPr id="2" name="Title 1"/>
          <p:cNvSpPr>
            <a:spLocks noGrp="1"/>
          </p:cNvSpPr>
          <p:nvPr>
            <p:ph type="title"/>
          </p:nvPr>
        </p:nvSpPr>
        <p:spPr>
          <a:xfrm>
            <a:off x="457200" y="116632"/>
            <a:ext cx="8229600" cy="648072"/>
          </a:xfrm>
        </p:spPr>
        <p:txBody>
          <a:bodyPr>
            <a:normAutofit/>
          </a:bodyPr>
          <a:lstStyle/>
          <a:p>
            <a:pPr algn="ctr"/>
            <a:r>
              <a:rPr lang="fa-IR" sz="3200" b="1" dirty="0" smtClean="0">
                <a:solidFill>
                  <a:schemeClr val="accent2"/>
                </a:solidFill>
                <a:cs typeface="2  Badr" panose="00000400000000000000" pitchFamily="2" charset="-78"/>
              </a:rPr>
              <a:t>تحلیل آزمون</a:t>
            </a:r>
            <a:endParaRPr lang="fa-IR" sz="3200" b="1" dirty="0">
              <a:solidFill>
                <a:schemeClr val="accent2"/>
              </a:solidFill>
              <a:cs typeface="2  Badr" panose="00000400000000000000" pitchFamily="2" charset="-78"/>
            </a:endParaRPr>
          </a:p>
        </p:txBody>
      </p:sp>
    </p:spTree>
    <p:extLst>
      <p:ext uri="{BB962C8B-B14F-4D97-AF65-F5344CB8AC3E}">
        <p14:creationId xmlns:p14="http://schemas.microsoft.com/office/powerpoint/2010/main" val="1816254806"/>
      </p:ext>
    </p:extLst>
  </p:cSld>
  <p:clrMapOvr>
    <a:masterClrMapping/>
  </p:clrMapOvr>
  <p:transition spd="slow">
    <p:comb/>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052736"/>
            <a:ext cx="8579296" cy="5184576"/>
          </a:xfrm>
        </p:spPr>
        <p:txBody>
          <a:bodyPr>
            <a:normAutofit/>
          </a:bodyPr>
          <a:lstStyle/>
          <a:p>
            <a:pPr algn="just">
              <a:lnSpc>
                <a:spcPct val="150000"/>
              </a:lnSpc>
            </a:pPr>
            <a:r>
              <a:rPr lang="fa-IR" b="1" dirty="0" smtClean="0">
                <a:cs typeface="B Nazanin" panose="00000400000000000000" pitchFamily="2" charset="-78"/>
              </a:rPr>
              <a:t>بعد </a:t>
            </a:r>
            <a:r>
              <a:rPr lang="fa-IR" b="1" dirty="0">
                <a:cs typeface="B Nazanin" panose="00000400000000000000" pitchFamily="2" charset="-78"/>
              </a:rPr>
              <a:t>از تحلیل آزمون چکار کنیم؟</a:t>
            </a:r>
          </a:p>
          <a:p>
            <a:pPr marL="109728" indent="0" algn="just">
              <a:lnSpc>
                <a:spcPct val="150000"/>
              </a:lnSpc>
              <a:buNone/>
            </a:pPr>
            <a:r>
              <a:rPr lang="fa-IR" dirty="0">
                <a:cs typeface="B Nazanin" panose="00000400000000000000" pitchFamily="2" charset="-78"/>
              </a:rPr>
              <a:t>بعضی از داوطلبان بعد از تحلیل آزمون احساساتی می‌شود؛ اگر آزمونشان را خراب کرده باشند کاملا ناامید شده و عملکردشان افت می‌کند، برخی از داوطلبان هم با دیدن نتیجه خوبشان دچار غرور کاذب می‌شوند. بهترین کار بعد از تحلیل آزمون این است که کاملا منطقی نقاط ضعف و قوتتان را مشخص کنید و برای برطرف کردن آنها برنامه ریزی کنید.</a:t>
            </a:r>
          </a:p>
          <a:p>
            <a:pPr algn="just">
              <a:lnSpc>
                <a:spcPct val="150000"/>
              </a:lnSpc>
            </a:pPr>
            <a:endParaRPr lang="fa-IR" dirty="0">
              <a:cs typeface="B Nazanin" panose="00000400000000000000" pitchFamily="2" charset="-78"/>
            </a:endParaRPr>
          </a:p>
          <a:p>
            <a:pPr marL="109728" indent="0" algn="just">
              <a:lnSpc>
                <a:spcPct val="150000"/>
              </a:lnSpc>
              <a:buNone/>
            </a:pPr>
            <a:endParaRPr lang="fa-IR" dirty="0" smtClean="0">
              <a:cs typeface="B Nazanin" panose="00000400000000000000" pitchFamily="2" charset="-78"/>
            </a:endParaRPr>
          </a:p>
          <a:p>
            <a:pPr marL="109728" indent="0" algn="just">
              <a:lnSpc>
                <a:spcPct val="150000"/>
              </a:lnSpc>
              <a:buNone/>
            </a:pPr>
            <a:endParaRPr lang="fa-IR" dirty="0" smtClean="0">
              <a:cs typeface="B Nazanin" panose="00000400000000000000" pitchFamily="2" charset="-78"/>
            </a:endParaRPr>
          </a:p>
        </p:txBody>
      </p:sp>
    </p:spTree>
    <p:extLst>
      <p:ext uri="{BB962C8B-B14F-4D97-AF65-F5344CB8AC3E}">
        <p14:creationId xmlns:p14="http://schemas.microsoft.com/office/powerpoint/2010/main" val="4210380854"/>
      </p:ext>
    </p:extLst>
  </p:cSld>
  <p:clrMapOvr>
    <a:masterClrMapping/>
  </p:clrMapOvr>
  <p:transition spd="slow">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764704"/>
            <a:ext cx="8579296" cy="5976664"/>
          </a:xfrm>
        </p:spPr>
        <p:txBody>
          <a:bodyPr>
            <a:noAutofit/>
          </a:bodyPr>
          <a:lstStyle/>
          <a:p>
            <a:pPr marL="109728" indent="0" algn="just">
              <a:lnSpc>
                <a:spcPct val="170000"/>
              </a:lnSpc>
              <a:buNone/>
            </a:pPr>
            <a:r>
              <a:rPr lang="fa-IR" sz="2000" dirty="0" smtClean="0">
                <a:cs typeface="B Nazanin" panose="00000400000000000000" pitchFamily="2" charset="-78"/>
              </a:rPr>
              <a:t>بسیاری </a:t>
            </a:r>
            <a:r>
              <a:rPr lang="fa-IR" sz="2000" dirty="0">
                <a:cs typeface="B Nazanin" panose="00000400000000000000" pitchFamily="2" charset="-78"/>
              </a:rPr>
              <a:t>از اهمیت تحلیل آزمون بی خبرند و بعد از آزمون به بررسی آزمون نمی پردازند. با این روش بازدهی آزمون به حدود ۳۰ درصد کاهش می یابد و در کل شما، روش خواندن خود و … را مورد آزمایش قرار نمی دهید. در حالت کلی اگر آزمون خود را بررسی نمی کنید بهتر است که از آزمون دادن دست بکشید زیرا فقط وقت خود را تلف می کنید.</a:t>
            </a:r>
            <a:endParaRPr lang="fa-IR" sz="2000" dirty="0" smtClean="0">
              <a:cs typeface="B Nazanin" panose="00000400000000000000" pitchFamily="2" charset="-78"/>
            </a:endParaRPr>
          </a:p>
          <a:p>
            <a:pPr marL="109728" indent="0" algn="just">
              <a:lnSpc>
                <a:spcPct val="170000"/>
              </a:lnSpc>
              <a:buNone/>
            </a:pPr>
            <a:r>
              <a:rPr lang="fa-IR" sz="2000" dirty="0" smtClean="0">
                <a:cs typeface="B Nazanin" panose="00000400000000000000" pitchFamily="2" charset="-78"/>
              </a:rPr>
              <a:t>در تحلیل آزمون به دانش آموز فرصت داده می شود کل سوالات را مجدد بررسی کند حتی سؤالاتی که درست جواب داده تا ببیند دلیل درستی داشته است درتحلیل آزمون بیشتر دنبال </a:t>
            </a:r>
            <a:r>
              <a:rPr lang="fa-IR" sz="2000" dirty="0" smtClean="0">
                <a:solidFill>
                  <a:srgbClr val="FF0000"/>
                </a:solidFill>
                <a:cs typeface="B Nazanin" panose="00000400000000000000" pitchFamily="2" charset="-78"/>
              </a:rPr>
              <a:t>پاسخ های غلط </a:t>
            </a:r>
            <a:r>
              <a:rPr lang="fa-IR" sz="2000" dirty="0" smtClean="0">
                <a:cs typeface="B Nazanin" panose="00000400000000000000" pitchFamily="2" charset="-78"/>
              </a:rPr>
              <a:t>و </a:t>
            </a:r>
            <a:r>
              <a:rPr lang="fa-IR" sz="2000" dirty="0" smtClean="0">
                <a:solidFill>
                  <a:srgbClr val="FF0000"/>
                </a:solidFill>
                <a:cs typeface="B Nazanin" panose="00000400000000000000" pitchFamily="2" charset="-78"/>
              </a:rPr>
              <a:t>پاسخ های سفید</a:t>
            </a:r>
            <a:r>
              <a:rPr lang="fa-IR" sz="2000" dirty="0" smtClean="0">
                <a:cs typeface="B Nazanin" panose="00000400000000000000" pitchFamily="2" charset="-78"/>
              </a:rPr>
              <a:t> هستیم دانش آموز کلید پاسخنامه یا پاسخ های تشریحی را نگاه نکند. برای سؤالاتی که مخصوصا غلط هستند دانش آموز باید بصورت اوپن بوک پاسخ ها را ازدل کتاب درسی پیدا کند.</a:t>
            </a:r>
          </a:p>
          <a:p>
            <a:pPr marL="109728" indent="0" algn="just">
              <a:lnSpc>
                <a:spcPct val="170000"/>
              </a:lnSpc>
              <a:buNone/>
            </a:pPr>
            <a:r>
              <a:rPr lang="fa-IR" sz="2000" dirty="0" smtClean="0">
                <a:cs typeface="B Nazanin" panose="00000400000000000000" pitchFamily="2" charset="-78"/>
              </a:rPr>
              <a:t>در شک بین دوگزینه در آزمون های آزمایشی پاسخ ندهد</a:t>
            </a:r>
          </a:p>
        </p:txBody>
      </p:sp>
      <p:sp>
        <p:nvSpPr>
          <p:cNvPr id="2" name="Title 1"/>
          <p:cNvSpPr>
            <a:spLocks noGrp="1"/>
          </p:cNvSpPr>
          <p:nvPr>
            <p:ph type="title"/>
          </p:nvPr>
        </p:nvSpPr>
        <p:spPr>
          <a:xfrm>
            <a:off x="457200" y="116632"/>
            <a:ext cx="8229600" cy="648072"/>
          </a:xfrm>
        </p:spPr>
        <p:txBody>
          <a:bodyPr>
            <a:noAutofit/>
          </a:bodyPr>
          <a:lstStyle/>
          <a:p>
            <a:pPr algn="ctr"/>
            <a:r>
              <a:rPr lang="fa-IR" sz="3200" dirty="0" smtClean="0">
                <a:cs typeface="2  Badr" panose="00000400000000000000" pitchFamily="2" charset="-78"/>
              </a:rPr>
              <a:t/>
            </a:r>
            <a:br>
              <a:rPr lang="fa-IR" sz="3200" dirty="0" smtClean="0">
                <a:cs typeface="2  Badr" panose="00000400000000000000" pitchFamily="2" charset="-78"/>
              </a:rPr>
            </a:br>
            <a:r>
              <a:rPr lang="fa-IR" sz="3200" dirty="0" smtClean="0">
                <a:cs typeface="2  Badr" panose="00000400000000000000" pitchFamily="2" charset="-78"/>
              </a:rPr>
              <a:t>اهمیت </a:t>
            </a:r>
            <a:r>
              <a:rPr lang="fa-IR" sz="3200" dirty="0">
                <a:cs typeface="2  Badr" panose="00000400000000000000" pitchFamily="2" charset="-78"/>
              </a:rPr>
              <a:t>تحلیل آزمون</a:t>
            </a:r>
            <a:br>
              <a:rPr lang="fa-IR" sz="3200" dirty="0">
                <a:cs typeface="2  Badr" panose="00000400000000000000" pitchFamily="2" charset="-78"/>
              </a:rPr>
            </a:br>
            <a:endParaRPr lang="fa-IR" sz="3200" b="1" dirty="0">
              <a:solidFill>
                <a:schemeClr val="accent2"/>
              </a:solidFill>
              <a:cs typeface="2  Badr" panose="00000400000000000000" pitchFamily="2" charset="-78"/>
            </a:endParaRPr>
          </a:p>
        </p:txBody>
      </p:sp>
    </p:spTree>
    <p:extLst>
      <p:ext uri="{BB962C8B-B14F-4D97-AF65-F5344CB8AC3E}">
        <p14:creationId xmlns:p14="http://schemas.microsoft.com/office/powerpoint/2010/main" val="959500774"/>
      </p:ext>
    </p:extLst>
  </p:cSld>
  <p:clrMapOvr>
    <a:masterClrMapping/>
  </p:clrMapOvr>
  <p:transition spd="slow">
    <p:comb/>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764704"/>
            <a:ext cx="8784976" cy="5904656"/>
          </a:xfrm>
        </p:spPr>
        <p:txBody>
          <a:bodyPr>
            <a:normAutofit fontScale="77500" lnSpcReduction="20000"/>
          </a:bodyPr>
          <a:lstStyle/>
          <a:p>
            <a:pPr marL="109728" indent="0" algn="just">
              <a:lnSpc>
                <a:spcPct val="170000"/>
              </a:lnSpc>
              <a:buNone/>
            </a:pPr>
            <a:r>
              <a:rPr lang="fa-IR" dirty="0" smtClean="0">
                <a:cs typeface="B Nazanin" panose="00000400000000000000" pitchFamily="2" charset="-78"/>
              </a:rPr>
              <a:t>دانش آموز </a:t>
            </a:r>
            <a:r>
              <a:rPr lang="fa-IR" dirty="0">
                <a:cs typeface="B Nazanin" panose="00000400000000000000" pitchFamily="2" charset="-78"/>
              </a:rPr>
              <a:t>با دو ابزار </a:t>
            </a:r>
            <a:r>
              <a:rPr lang="fa-IR" b="1" u="sng" dirty="0">
                <a:cs typeface="B Nazanin" panose="00000400000000000000" pitchFamily="2" charset="-78"/>
              </a:rPr>
              <a:t>مهارت</a:t>
            </a:r>
            <a:r>
              <a:rPr lang="fa-IR" b="1" dirty="0">
                <a:cs typeface="B Nazanin" panose="00000400000000000000" pitchFamily="2" charset="-78"/>
              </a:rPr>
              <a:t> و </a:t>
            </a:r>
            <a:r>
              <a:rPr lang="fa-IR" b="1" u="sng" dirty="0">
                <a:cs typeface="B Nazanin" panose="00000400000000000000" pitchFamily="2" charset="-78"/>
              </a:rPr>
              <a:t>دانش</a:t>
            </a:r>
            <a:r>
              <a:rPr lang="fa-IR" dirty="0">
                <a:cs typeface="B Nazanin" panose="00000400000000000000" pitchFamily="2" charset="-78"/>
              </a:rPr>
              <a:t> آزمون </a:t>
            </a:r>
            <a:r>
              <a:rPr lang="fa-IR" dirty="0" smtClean="0">
                <a:cs typeface="B Nazanin" panose="00000400000000000000" pitchFamily="2" charset="-78"/>
              </a:rPr>
              <a:t>میده </a:t>
            </a:r>
            <a:r>
              <a:rPr lang="fa-IR" dirty="0">
                <a:cs typeface="B Nazanin" panose="00000400000000000000" pitchFamily="2" charset="-78"/>
              </a:rPr>
              <a:t>و بسته به میزان توانمندی </a:t>
            </a:r>
            <a:r>
              <a:rPr lang="fa-IR" dirty="0" smtClean="0">
                <a:cs typeface="B Nazanin" panose="00000400000000000000" pitchFamily="2" charset="-78"/>
              </a:rPr>
              <a:t>اش </a:t>
            </a:r>
            <a:r>
              <a:rPr lang="fa-IR" dirty="0">
                <a:cs typeface="B Nazanin" panose="00000400000000000000" pitchFamily="2" charset="-78"/>
              </a:rPr>
              <a:t>توی هرکدوم از اینا نتیجه آزمون مشخص میشه</a:t>
            </a:r>
            <a:r>
              <a:rPr lang="fa-IR" dirty="0" smtClean="0">
                <a:cs typeface="B Nazanin" panose="00000400000000000000" pitchFamily="2" charset="-78"/>
              </a:rPr>
              <a:t>.</a:t>
            </a:r>
          </a:p>
          <a:p>
            <a:pPr marL="109728" indent="0" algn="just">
              <a:lnSpc>
                <a:spcPct val="170000"/>
              </a:lnSpc>
              <a:buNone/>
            </a:pPr>
            <a:r>
              <a:rPr lang="fa-IR" dirty="0" smtClean="0">
                <a:cs typeface="B Nazanin" panose="00000400000000000000" pitchFamily="2" charset="-78"/>
              </a:rPr>
              <a:t> </a:t>
            </a:r>
            <a:r>
              <a:rPr lang="fa-IR" b="1" dirty="0">
                <a:cs typeface="B Nazanin" panose="00000400000000000000" pitchFamily="2" charset="-78"/>
              </a:rPr>
              <a:t>مهارت</a:t>
            </a:r>
            <a:r>
              <a:rPr lang="fa-IR" dirty="0">
                <a:cs typeface="B Nazanin" panose="00000400000000000000" pitchFamily="2" charset="-78"/>
              </a:rPr>
              <a:t> شامل مدیریت </a:t>
            </a:r>
            <a:r>
              <a:rPr lang="fa-IR" dirty="0" smtClean="0">
                <a:cs typeface="B Nazanin" panose="00000400000000000000" pitchFamily="2" charset="-78"/>
              </a:rPr>
              <a:t>زمان، </a:t>
            </a:r>
            <a:r>
              <a:rPr lang="fa-IR" dirty="0">
                <a:cs typeface="B Nazanin" panose="00000400000000000000" pitchFamily="2" charset="-78"/>
              </a:rPr>
              <a:t>سرعت تست </a:t>
            </a:r>
            <a:r>
              <a:rPr lang="fa-IR" dirty="0" smtClean="0">
                <a:cs typeface="B Nazanin" panose="00000400000000000000" pitchFamily="2" charset="-78"/>
              </a:rPr>
              <a:t>زنی، </a:t>
            </a:r>
            <a:r>
              <a:rPr lang="fa-IR" dirty="0">
                <a:cs typeface="B Nazanin" panose="00000400000000000000" pitchFamily="2" charset="-78"/>
              </a:rPr>
              <a:t>تمرکز و.. میشه و </a:t>
            </a:r>
            <a:r>
              <a:rPr lang="fa-IR" b="1" dirty="0">
                <a:cs typeface="B Nazanin" panose="00000400000000000000" pitchFamily="2" charset="-78"/>
              </a:rPr>
              <a:t>دانش</a:t>
            </a:r>
            <a:r>
              <a:rPr lang="fa-IR" dirty="0">
                <a:cs typeface="B Nazanin" panose="00000400000000000000" pitchFamily="2" charset="-78"/>
              </a:rPr>
              <a:t> </a:t>
            </a:r>
            <a:r>
              <a:rPr lang="fa-IR" dirty="0" smtClean="0">
                <a:cs typeface="B Nazanin" panose="00000400000000000000" pitchFamily="2" charset="-78"/>
              </a:rPr>
              <a:t>هم </a:t>
            </a:r>
            <a:r>
              <a:rPr lang="fa-IR" dirty="0">
                <a:cs typeface="B Nazanin" panose="00000400000000000000" pitchFamily="2" charset="-78"/>
              </a:rPr>
              <a:t>اطلاعاتی هست که از مطالعه به دست میاری. بهتره که </a:t>
            </a:r>
            <a:r>
              <a:rPr lang="fa-IR" dirty="0" smtClean="0">
                <a:cs typeface="B Nazanin" panose="00000400000000000000" pitchFamily="2" charset="-78"/>
              </a:rPr>
              <a:t>وقتی </a:t>
            </a:r>
            <a:r>
              <a:rPr lang="fa-IR" dirty="0">
                <a:cs typeface="B Nazanin" panose="00000400000000000000" pitchFamily="2" charset="-78"/>
              </a:rPr>
              <a:t>علت </a:t>
            </a:r>
            <a:r>
              <a:rPr lang="fa-IR" dirty="0" smtClean="0">
                <a:cs typeface="B Nazanin" panose="00000400000000000000" pitchFamily="2" charset="-78"/>
              </a:rPr>
              <a:t>ها </a:t>
            </a:r>
            <a:r>
              <a:rPr lang="fa-IR" dirty="0">
                <a:cs typeface="B Nazanin" panose="00000400000000000000" pitchFamily="2" charset="-78"/>
              </a:rPr>
              <a:t>رو یادداشت می </a:t>
            </a:r>
            <a:r>
              <a:rPr lang="fa-IR" dirty="0" smtClean="0">
                <a:cs typeface="B Nazanin" panose="00000400000000000000" pitchFamily="2" charset="-78"/>
              </a:rPr>
              <a:t>کنید، </a:t>
            </a:r>
            <a:r>
              <a:rPr lang="fa-IR" dirty="0">
                <a:cs typeface="B Nazanin" panose="00000400000000000000" pitchFamily="2" charset="-78"/>
              </a:rPr>
              <a:t>مشخص </a:t>
            </a:r>
            <a:r>
              <a:rPr lang="fa-IR" dirty="0" smtClean="0">
                <a:cs typeface="B Nazanin" panose="00000400000000000000" pitchFamily="2" charset="-78"/>
              </a:rPr>
              <a:t>کنید </a:t>
            </a:r>
            <a:r>
              <a:rPr lang="fa-IR" dirty="0">
                <a:cs typeface="B Nazanin" panose="00000400000000000000" pitchFamily="2" charset="-78"/>
              </a:rPr>
              <a:t>که جزو مهارت </a:t>
            </a:r>
            <a:r>
              <a:rPr lang="fa-IR" dirty="0" smtClean="0">
                <a:cs typeface="B Nazanin" panose="00000400000000000000" pitchFamily="2" charset="-78"/>
              </a:rPr>
              <a:t> </a:t>
            </a:r>
            <a:r>
              <a:rPr lang="fa-IR" dirty="0">
                <a:cs typeface="B Nazanin" panose="00000400000000000000" pitchFamily="2" charset="-78"/>
              </a:rPr>
              <a:t>محسوب میشه یا دانش </a:t>
            </a:r>
            <a:r>
              <a:rPr lang="fa-IR" dirty="0" smtClean="0">
                <a:cs typeface="B Nazanin" panose="00000400000000000000" pitchFamily="2" charset="-78"/>
              </a:rPr>
              <a:t>.</a:t>
            </a:r>
            <a:r>
              <a:rPr lang="fa-IR" dirty="0">
                <a:cs typeface="B Nazanin" panose="00000400000000000000" pitchFamily="2" charset="-78"/>
              </a:rPr>
              <a:t> </a:t>
            </a:r>
            <a:endParaRPr lang="fa-IR" dirty="0" smtClean="0">
              <a:cs typeface="B Nazanin" panose="00000400000000000000" pitchFamily="2" charset="-78"/>
            </a:endParaRPr>
          </a:p>
          <a:p>
            <a:pPr marL="109728" indent="0" algn="just">
              <a:lnSpc>
                <a:spcPct val="170000"/>
              </a:lnSpc>
              <a:buNone/>
            </a:pPr>
            <a:r>
              <a:rPr lang="fa-IR" dirty="0" smtClean="0">
                <a:cs typeface="B Nazanin" panose="00000400000000000000" pitchFamily="2" charset="-78"/>
              </a:rPr>
              <a:t>بعد </a:t>
            </a:r>
            <a:r>
              <a:rPr lang="fa-IR" dirty="0">
                <a:cs typeface="B Nazanin" panose="00000400000000000000" pitchFamily="2" charset="-78"/>
              </a:rPr>
              <a:t>از تحلیل همه </a:t>
            </a:r>
            <a:r>
              <a:rPr lang="fa-IR" dirty="0" smtClean="0">
                <a:cs typeface="B Nazanin" panose="00000400000000000000" pitchFamily="2" charset="-78"/>
              </a:rPr>
              <a:t>سوالات، </a:t>
            </a:r>
            <a:r>
              <a:rPr lang="fa-IR" dirty="0">
                <a:cs typeface="B Nazanin" panose="00000400000000000000" pitchFamily="2" charset="-78"/>
              </a:rPr>
              <a:t>سوالاتی که فک می کنی لازمه دوباره حلشون کنی یا ارزش حل و بررسی دوباره رو دارن یادداشت کن. میتونی توی دفتر تحلیل ات بنویسی یا یه دفتر جداگانه براشون داشته باشی </a:t>
            </a:r>
            <a:r>
              <a:rPr lang="fa-IR" dirty="0" smtClean="0">
                <a:cs typeface="B Nazanin" panose="00000400000000000000" pitchFamily="2" charset="-78"/>
              </a:rPr>
              <a:t>یااینکه تودفترچه </a:t>
            </a:r>
            <a:r>
              <a:rPr lang="fa-IR" dirty="0">
                <a:cs typeface="B Nazanin" panose="00000400000000000000" pitchFamily="2" charset="-78"/>
              </a:rPr>
              <a:t>آزمونت اون سوال رو هایلایت </a:t>
            </a:r>
            <a:r>
              <a:rPr lang="fa-IR" dirty="0" smtClean="0">
                <a:cs typeface="B Nazanin" panose="00000400000000000000" pitchFamily="2" charset="-78"/>
              </a:rPr>
              <a:t>کنی، تادوباره </a:t>
            </a:r>
            <a:r>
              <a:rPr lang="fa-IR" dirty="0">
                <a:cs typeface="B Nazanin" panose="00000400000000000000" pitchFamily="2" charset="-78"/>
              </a:rPr>
              <a:t>بری سراغش </a:t>
            </a:r>
            <a:r>
              <a:rPr lang="fa-IR" dirty="0" smtClean="0">
                <a:cs typeface="B Nazanin" panose="00000400000000000000" pitchFamily="2" charset="-78"/>
              </a:rPr>
              <a:t>وحلش کنی.</a:t>
            </a:r>
            <a:r>
              <a:rPr lang="fa-IR" dirty="0">
                <a:cs typeface="B Nazanin" panose="00000400000000000000" pitchFamily="2" charset="-78"/>
              </a:rPr>
              <a:t/>
            </a:r>
            <a:br>
              <a:rPr lang="fa-IR" dirty="0">
                <a:cs typeface="B Nazanin" panose="00000400000000000000" pitchFamily="2" charset="-78"/>
              </a:rPr>
            </a:br>
            <a:r>
              <a:rPr lang="fa-IR" dirty="0">
                <a:cs typeface="B Nazanin" panose="00000400000000000000" pitchFamily="2" charset="-78"/>
              </a:rPr>
              <a:t>بعد از اینکه تحلیل همه سوالات تموم شد، یه بررسی کلی انجام بده و توی همون صفحه اطلاعات آزمون بنویس که برای آزمون بعدی قراره چه کارایی انجام بدی و روی کدوم یکی از نقاط ضعف یا حتی قدرتت قراره کار کنی. در واقع یه هدف گذاری برای آزمون بعدی ات داشته باش. </a:t>
            </a:r>
            <a:endParaRPr lang="fa-IR" dirty="0" smtClean="0">
              <a:cs typeface="B Nazanin" panose="00000400000000000000" pitchFamily="2" charset="-78"/>
            </a:endParaRPr>
          </a:p>
          <a:p>
            <a:pPr marL="109728" indent="0" algn="just">
              <a:lnSpc>
                <a:spcPct val="170000"/>
              </a:lnSpc>
              <a:buNone/>
            </a:pPr>
            <a:endParaRPr lang="fa-IR" dirty="0" smtClean="0">
              <a:cs typeface="B Nazanin" panose="00000400000000000000" pitchFamily="2" charset="-78"/>
            </a:endParaRPr>
          </a:p>
        </p:txBody>
      </p:sp>
      <p:sp>
        <p:nvSpPr>
          <p:cNvPr id="2" name="Title 1"/>
          <p:cNvSpPr>
            <a:spLocks noGrp="1"/>
          </p:cNvSpPr>
          <p:nvPr>
            <p:ph type="title"/>
          </p:nvPr>
        </p:nvSpPr>
        <p:spPr>
          <a:xfrm>
            <a:off x="457200" y="116632"/>
            <a:ext cx="8229600" cy="648072"/>
          </a:xfrm>
        </p:spPr>
        <p:txBody>
          <a:bodyPr>
            <a:normAutofit/>
          </a:bodyPr>
          <a:lstStyle/>
          <a:p>
            <a:pPr algn="ctr"/>
            <a:r>
              <a:rPr lang="fa-IR" sz="3200" u="sng" dirty="0">
                <a:cs typeface="2  Badr" panose="00000400000000000000" pitchFamily="2" charset="-78"/>
              </a:rPr>
              <a:t>مهارت</a:t>
            </a:r>
            <a:r>
              <a:rPr lang="fa-IR" sz="3200" dirty="0">
                <a:cs typeface="2  Badr" panose="00000400000000000000" pitchFamily="2" charset="-78"/>
              </a:rPr>
              <a:t> و </a:t>
            </a:r>
            <a:r>
              <a:rPr lang="fa-IR" sz="3200" u="sng" dirty="0">
                <a:cs typeface="2  Badr" panose="00000400000000000000" pitchFamily="2" charset="-78"/>
              </a:rPr>
              <a:t>دانش</a:t>
            </a:r>
            <a:endParaRPr lang="fa-IR" sz="3200" b="1" dirty="0">
              <a:solidFill>
                <a:schemeClr val="accent2"/>
              </a:solidFill>
              <a:cs typeface="2  Badr" panose="00000400000000000000" pitchFamily="2" charset="-78"/>
            </a:endParaRPr>
          </a:p>
        </p:txBody>
      </p:sp>
    </p:spTree>
    <p:extLst>
      <p:ext uri="{BB962C8B-B14F-4D97-AF65-F5344CB8AC3E}">
        <p14:creationId xmlns:p14="http://schemas.microsoft.com/office/powerpoint/2010/main" val="1117307601"/>
      </p:ext>
    </p:extLst>
  </p:cSld>
  <p:clrMapOvr>
    <a:masterClrMapping/>
  </p:clrMapOvr>
  <p:transition spd="slow">
    <p:comb/>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052736"/>
            <a:ext cx="8856984" cy="5184576"/>
          </a:xfrm>
        </p:spPr>
        <p:txBody>
          <a:bodyPr>
            <a:normAutofit/>
          </a:bodyPr>
          <a:lstStyle/>
          <a:p>
            <a:pPr marL="109728" indent="0" algn="just">
              <a:lnSpc>
                <a:spcPct val="150000"/>
              </a:lnSpc>
              <a:buNone/>
            </a:pPr>
            <a:r>
              <a:rPr lang="fa-IR" dirty="0" smtClean="0">
                <a:cs typeface="B Nazanin" panose="00000400000000000000" pitchFamily="2" charset="-78"/>
              </a:rPr>
              <a:t>سؤالاتی </a:t>
            </a:r>
            <a:r>
              <a:rPr lang="fa-IR" dirty="0">
                <a:cs typeface="B Nazanin" panose="00000400000000000000" pitchFamily="2" charset="-78"/>
              </a:rPr>
              <a:t>که درست حل شده رو باید یبار بررسی کنی تا ببینی علت اینکه درست زدی چی بوده ( این کار به دو علت مفیده : یکی اینکه اگه شانسی زده باشی متوجه میشی و روی اون مبحث بیشتر کار </a:t>
            </a:r>
            <a:r>
              <a:rPr lang="fa-IR" dirty="0" smtClean="0">
                <a:cs typeface="B Nazanin" panose="00000400000000000000" pitchFamily="2" charset="-78"/>
              </a:rPr>
              <a:t>می </a:t>
            </a:r>
            <a:r>
              <a:rPr lang="fa-IR" dirty="0">
                <a:cs typeface="B Nazanin" panose="00000400000000000000" pitchFamily="2" charset="-78"/>
              </a:rPr>
              <a:t>کنی و دوم اینکه اگه شانسی نبوده و خودت درست حل کرده باشی متوجه نقطه قوتت میشی. ) </a:t>
            </a:r>
            <a:endParaRPr lang="fa-IR" dirty="0" smtClean="0">
              <a:cs typeface="B Nazanin" panose="00000400000000000000" pitchFamily="2" charset="-78"/>
            </a:endParaRPr>
          </a:p>
          <a:p>
            <a:pPr marL="109728" indent="0" algn="just">
              <a:lnSpc>
                <a:spcPct val="150000"/>
              </a:lnSpc>
              <a:buNone/>
            </a:pPr>
            <a:r>
              <a:rPr lang="fa-IR" dirty="0" smtClean="0">
                <a:cs typeface="B Nazanin" panose="00000400000000000000" pitchFamily="2" charset="-78"/>
              </a:rPr>
              <a:t>بعد </a:t>
            </a:r>
            <a:r>
              <a:rPr lang="fa-IR" dirty="0">
                <a:cs typeface="B Nazanin" panose="00000400000000000000" pitchFamily="2" charset="-78"/>
              </a:rPr>
              <a:t>از نوشتن علت درست حل کردن سوال، مبحثی که سوال از اون طرح شده بود رو هم بنویس.</a:t>
            </a:r>
          </a:p>
          <a:p>
            <a:pPr marL="109728" indent="0" algn="just">
              <a:lnSpc>
                <a:spcPct val="150000"/>
              </a:lnSpc>
              <a:buNone/>
            </a:pPr>
            <a:endParaRPr lang="fa-IR" dirty="0" smtClean="0">
              <a:cs typeface="B Nazanin" panose="00000400000000000000" pitchFamily="2" charset="-78"/>
            </a:endParaRPr>
          </a:p>
          <a:p>
            <a:pPr marL="109728" indent="0" algn="just">
              <a:lnSpc>
                <a:spcPct val="150000"/>
              </a:lnSpc>
              <a:buNone/>
            </a:pPr>
            <a:endParaRPr lang="fa-IR" dirty="0" smtClean="0">
              <a:cs typeface="B Nazanin" panose="00000400000000000000" pitchFamily="2" charset="-78"/>
            </a:endParaRPr>
          </a:p>
          <a:p>
            <a:pPr marL="109728" indent="0" algn="just">
              <a:lnSpc>
                <a:spcPct val="150000"/>
              </a:lnSpc>
              <a:buNone/>
            </a:pPr>
            <a:endParaRPr lang="fa-IR" dirty="0" smtClean="0">
              <a:cs typeface="B Nazanin" panose="00000400000000000000" pitchFamily="2" charset="-78"/>
            </a:endParaRPr>
          </a:p>
        </p:txBody>
      </p:sp>
      <p:sp>
        <p:nvSpPr>
          <p:cNvPr id="2" name="Title 1"/>
          <p:cNvSpPr>
            <a:spLocks noGrp="1"/>
          </p:cNvSpPr>
          <p:nvPr>
            <p:ph type="title"/>
          </p:nvPr>
        </p:nvSpPr>
        <p:spPr>
          <a:xfrm>
            <a:off x="457200" y="116632"/>
            <a:ext cx="8229600" cy="648072"/>
          </a:xfrm>
        </p:spPr>
        <p:txBody>
          <a:bodyPr>
            <a:normAutofit fontScale="90000"/>
          </a:bodyPr>
          <a:lstStyle/>
          <a:p>
            <a:pPr algn="ctr"/>
            <a:r>
              <a:rPr lang="fa-IR" b="0" dirty="0" smtClean="0"/>
              <a:t>سؤالات </a:t>
            </a:r>
            <a:r>
              <a:rPr lang="fa-IR" b="0" dirty="0"/>
              <a:t>صحیح</a:t>
            </a:r>
            <a:endParaRPr lang="fa-IR" b="0" dirty="0">
              <a:solidFill>
                <a:schemeClr val="accent2"/>
              </a:solidFill>
            </a:endParaRPr>
          </a:p>
        </p:txBody>
      </p:sp>
    </p:spTree>
    <p:extLst>
      <p:ext uri="{BB962C8B-B14F-4D97-AF65-F5344CB8AC3E}">
        <p14:creationId xmlns:p14="http://schemas.microsoft.com/office/powerpoint/2010/main" val="2250351865"/>
      </p:ext>
    </p:extLst>
  </p:cSld>
  <p:clrMapOvr>
    <a:masterClrMapping/>
  </p:clrMapOvr>
  <p:transition spd="slow">
    <p:comb/>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764704"/>
            <a:ext cx="8856984" cy="5976664"/>
          </a:xfrm>
        </p:spPr>
        <p:txBody>
          <a:bodyPr>
            <a:normAutofit fontScale="70000" lnSpcReduction="20000"/>
          </a:bodyPr>
          <a:lstStyle/>
          <a:p>
            <a:pPr marL="109728" indent="0" algn="just">
              <a:lnSpc>
                <a:spcPct val="170000"/>
              </a:lnSpc>
              <a:buNone/>
            </a:pPr>
            <a:r>
              <a:rPr lang="fa-IR" dirty="0">
                <a:cs typeface="B Nazanin" panose="00000400000000000000" pitchFamily="2" charset="-78"/>
              </a:rPr>
              <a:t> </a:t>
            </a:r>
            <a:r>
              <a:rPr lang="fa-IR" dirty="0" smtClean="0">
                <a:cs typeface="B Nazanin" panose="00000400000000000000" pitchFamily="2" charset="-78"/>
              </a:rPr>
              <a:t>قبل </a:t>
            </a:r>
            <a:r>
              <a:rPr lang="fa-IR" dirty="0">
                <a:cs typeface="B Nazanin" panose="00000400000000000000" pitchFamily="2" charset="-78"/>
              </a:rPr>
              <a:t>از اینکه بری سراغ پاسخنامه یبار خودت سوال رو حل کن. چون بعضی وقتا توی حل سوال مشکلی نداری و بخاطر زمان کم یا استرسی که بهت وارد شده نتونستی درست </a:t>
            </a:r>
            <a:r>
              <a:rPr lang="fa-IR" dirty="0" smtClean="0">
                <a:cs typeface="B Nazanin" panose="00000400000000000000" pitchFamily="2" charset="-78"/>
              </a:rPr>
              <a:t>حلش کنی.</a:t>
            </a:r>
            <a:endParaRPr lang="fa-IR" dirty="0">
              <a:cs typeface="B Nazanin" panose="00000400000000000000" pitchFamily="2" charset="-78"/>
            </a:endParaRPr>
          </a:p>
          <a:p>
            <a:pPr marL="109728" indent="0" algn="just">
              <a:lnSpc>
                <a:spcPct val="170000"/>
              </a:lnSpc>
              <a:buNone/>
            </a:pPr>
            <a:r>
              <a:rPr lang="fa-IR" dirty="0">
                <a:cs typeface="B Nazanin" panose="00000400000000000000" pitchFamily="2" charset="-78"/>
              </a:rPr>
              <a:t>می‌توان به تجربه گفت عمدتاً عواملی نظیر یادگیری ناقص، عدم تسلط، اشتباهات محاسباتی، اشتباه در درک سؤال، جابه‌جا وارد کردن پاسخ، پاسخ به سؤالات شک‌دار و شانسی زدن موجب پاسخ غلط به سؤال می‌شود.</a:t>
            </a:r>
          </a:p>
          <a:p>
            <a:pPr marL="109728" indent="0" algn="just">
              <a:lnSpc>
                <a:spcPct val="170000"/>
              </a:lnSpc>
              <a:buNone/>
            </a:pPr>
            <a:r>
              <a:rPr lang="fa-IR" b="1" dirty="0">
                <a:cs typeface="B Nazanin" panose="00000400000000000000" pitchFamily="2" charset="-78"/>
              </a:rPr>
              <a:t>ی</a:t>
            </a:r>
            <a:r>
              <a:rPr lang="fa-IR" b="1" dirty="0" smtClean="0">
                <a:cs typeface="B Nazanin" panose="00000400000000000000" pitchFamily="2" charset="-78"/>
              </a:rPr>
              <a:t>ادگیری </a:t>
            </a:r>
            <a:r>
              <a:rPr lang="fa-IR" b="1" dirty="0">
                <a:cs typeface="B Nazanin" panose="00000400000000000000" pitchFamily="2" charset="-78"/>
              </a:rPr>
              <a:t>ناقص: </a:t>
            </a:r>
            <a:r>
              <a:rPr lang="fa-IR" dirty="0">
                <a:cs typeface="B Nazanin" panose="00000400000000000000" pitchFamily="2" charset="-78"/>
              </a:rPr>
              <a:t>به این معنی که یکی از مراحل ادراک، تثبیت و تسلط کامل نشده و احتمالاً درک کامل و جامعی از مبحث ایجاد نشده و نیاز به مطالعه‌ی بیش‌تر و اصولی و افزایش ساعت مطالعه است.</a:t>
            </a:r>
          </a:p>
          <a:p>
            <a:pPr marL="109728" indent="0" algn="just">
              <a:lnSpc>
                <a:spcPct val="170000"/>
              </a:lnSpc>
              <a:buNone/>
            </a:pPr>
            <a:r>
              <a:rPr lang="fa-IR" b="1" dirty="0">
                <a:cs typeface="B Nazanin" panose="00000400000000000000" pitchFamily="2" charset="-78"/>
              </a:rPr>
              <a:t>عدم تسلط: </a:t>
            </a:r>
            <a:r>
              <a:rPr lang="fa-IR" dirty="0">
                <a:cs typeface="B Nazanin" panose="00000400000000000000" pitchFamily="2" charset="-78"/>
              </a:rPr>
              <a:t>تفاوت ظریفی بین این مورد و یادگیری ناقص وجود دارد: عدم حل تست به اندازه‌ی کافی، که البته این مقدار کافی بستگی به بنیه‌ی علمی و استعداد دانش‌آموز دارد، اما مقدار کافی از تست هر دانش‌آموزی را به تسلط بر مبحث می‌رساند. بنا به تعریفی که شد برای این مورد راه‌حلی به جز بیش‌تر تست کار کردن نمی‌توان متصور شد.</a:t>
            </a:r>
          </a:p>
          <a:p>
            <a:pPr marL="109728" indent="0" algn="just">
              <a:lnSpc>
                <a:spcPct val="170000"/>
              </a:lnSpc>
              <a:buNone/>
            </a:pPr>
            <a:r>
              <a:rPr lang="fa-IR" b="1" dirty="0">
                <a:cs typeface="B Nazanin" panose="00000400000000000000" pitchFamily="2" charset="-78"/>
              </a:rPr>
              <a:t>اشتباهات محاسباتی: </a:t>
            </a:r>
            <a:r>
              <a:rPr lang="fa-IR" dirty="0">
                <a:cs typeface="B Nazanin" panose="00000400000000000000" pitchFamily="2" charset="-78"/>
              </a:rPr>
              <a:t>یعنی دانش‌آموز راه‌حل سؤال را بلد است اما در حل سؤال دقت کافی را نداشته و در محاسبات اشتباه می‌کند. عمدتاً دلیل این مسئله به عجله کردن و استرس برای کنترل زمان برمی‌گردد که متأسفانه نتیجه‌ی معکوس می‌دهد. برای این مشکل نیاز به استفاده‌ی درست و کامل از روش‌های کنترل زمان شامل ضربدر و منها، زمان‌های نقصانی و نیز هدف‌گذاری مشخص چند از ده و مهارت یافتن در اجرای این تکنیک‌ها دارید.</a:t>
            </a:r>
          </a:p>
          <a:p>
            <a:pPr marL="109728" indent="0" algn="just">
              <a:lnSpc>
                <a:spcPct val="170000"/>
              </a:lnSpc>
              <a:buNone/>
            </a:pPr>
            <a:endParaRPr lang="fa-IR" dirty="0">
              <a:cs typeface="B Nazanin" panose="00000400000000000000" pitchFamily="2" charset="-78"/>
            </a:endParaRPr>
          </a:p>
          <a:p>
            <a:pPr marL="109728" indent="0" algn="just">
              <a:lnSpc>
                <a:spcPct val="170000"/>
              </a:lnSpc>
              <a:buNone/>
            </a:pPr>
            <a:endParaRPr lang="fa-IR" dirty="0" smtClean="0">
              <a:cs typeface="B Nazanin" panose="00000400000000000000" pitchFamily="2" charset="-78"/>
            </a:endParaRPr>
          </a:p>
          <a:p>
            <a:pPr marL="109728" indent="0" algn="just">
              <a:lnSpc>
                <a:spcPct val="170000"/>
              </a:lnSpc>
              <a:buNone/>
            </a:pPr>
            <a:endParaRPr lang="fa-IR" dirty="0" smtClean="0">
              <a:cs typeface="B Nazanin" panose="00000400000000000000" pitchFamily="2" charset="-78"/>
            </a:endParaRPr>
          </a:p>
        </p:txBody>
      </p:sp>
      <p:sp>
        <p:nvSpPr>
          <p:cNvPr id="2" name="Title 1"/>
          <p:cNvSpPr>
            <a:spLocks noGrp="1"/>
          </p:cNvSpPr>
          <p:nvPr>
            <p:ph type="title"/>
          </p:nvPr>
        </p:nvSpPr>
        <p:spPr>
          <a:xfrm>
            <a:off x="457200" y="116632"/>
            <a:ext cx="8229600" cy="648072"/>
          </a:xfrm>
        </p:spPr>
        <p:txBody>
          <a:bodyPr>
            <a:normAutofit/>
          </a:bodyPr>
          <a:lstStyle/>
          <a:p>
            <a:pPr algn="ctr"/>
            <a:r>
              <a:rPr lang="fa-IR" sz="3200" dirty="0">
                <a:cs typeface="2  Badr" panose="00000400000000000000" pitchFamily="2" charset="-78"/>
              </a:rPr>
              <a:t>سوالات </a:t>
            </a:r>
            <a:r>
              <a:rPr lang="fa-IR" sz="3200" dirty="0" smtClean="0">
                <a:cs typeface="2  Badr" panose="00000400000000000000" pitchFamily="2" charset="-78"/>
              </a:rPr>
              <a:t>غلط</a:t>
            </a:r>
            <a:endParaRPr lang="fa-IR" sz="3200" b="1" dirty="0">
              <a:solidFill>
                <a:schemeClr val="accent2"/>
              </a:solidFill>
              <a:cs typeface="2  Badr" panose="00000400000000000000" pitchFamily="2" charset="-78"/>
            </a:endParaRPr>
          </a:p>
        </p:txBody>
      </p:sp>
    </p:spTree>
    <p:extLst>
      <p:ext uri="{BB962C8B-B14F-4D97-AF65-F5344CB8AC3E}">
        <p14:creationId xmlns:p14="http://schemas.microsoft.com/office/powerpoint/2010/main" val="2085014786"/>
      </p:ext>
    </p:extLst>
  </p:cSld>
  <p:clrMapOvr>
    <a:masterClrMapping/>
  </p:clrMapOvr>
  <p:transition spd="slow">
    <p:comb/>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764704"/>
            <a:ext cx="8712968" cy="5976664"/>
          </a:xfrm>
        </p:spPr>
        <p:txBody>
          <a:bodyPr>
            <a:normAutofit fontScale="77500" lnSpcReduction="20000"/>
          </a:bodyPr>
          <a:lstStyle/>
          <a:p>
            <a:pPr>
              <a:lnSpc>
                <a:spcPct val="170000"/>
              </a:lnSpc>
            </a:pPr>
            <a:r>
              <a:rPr lang="fa-IR" b="1" dirty="0">
                <a:cs typeface="B Nazanin" panose="00000400000000000000" pitchFamily="2" charset="-78"/>
              </a:rPr>
              <a:t>اشتباه در درک سؤال: </a:t>
            </a:r>
            <a:r>
              <a:rPr lang="fa-IR" dirty="0">
                <a:cs typeface="B Nazanin" panose="00000400000000000000" pitchFamily="2" charset="-78"/>
              </a:rPr>
              <a:t>عدم توجه به فعل‌ها و قیدهای صورت سؤال موجب اشتباه می‌شود. راه‌حل پیشنهادی، دقت در خواندن سؤال و کشیدن خط دور این موارد است تا در ذهن پررنگ شوند.</a:t>
            </a:r>
          </a:p>
          <a:p>
            <a:pPr>
              <a:lnSpc>
                <a:spcPct val="170000"/>
              </a:lnSpc>
            </a:pPr>
            <a:r>
              <a:rPr lang="fa-IR" b="1" dirty="0">
                <a:cs typeface="B Nazanin" panose="00000400000000000000" pitchFamily="2" charset="-78"/>
              </a:rPr>
              <a:t>جابه‌جا وارد کردن پاسخ: </a:t>
            </a:r>
            <a:r>
              <a:rPr lang="fa-IR" dirty="0">
                <a:cs typeface="B Nazanin" panose="00000400000000000000" pitchFamily="2" charset="-78"/>
              </a:rPr>
              <a:t>گاهی پیش می‌اید که به دلیل عجله، گزینه‌ها جابه‌جایی عمودی یا افقی در پاسخ‌برگ داشته باشند. این مسئله یک علاج دارد و آن دقت در وارد کردن و چک کردن پاسخ‌ها، به ازای هر 10 سؤال است.</a:t>
            </a:r>
          </a:p>
          <a:p>
            <a:pPr>
              <a:lnSpc>
                <a:spcPct val="170000"/>
              </a:lnSpc>
            </a:pPr>
            <a:r>
              <a:rPr lang="fa-IR" b="1" dirty="0">
                <a:cs typeface="B Nazanin" panose="00000400000000000000" pitchFamily="2" charset="-78"/>
              </a:rPr>
              <a:t>سؤالات شک‌دار و شانسی</a:t>
            </a:r>
            <a:r>
              <a:rPr lang="fa-IR" dirty="0">
                <a:cs typeface="B Nazanin" panose="00000400000000000000" pitchFamily="2" charset="-78"/>
              </a:rPr>
              <a:t>: سؤال شک‌دار انتخاب بین دو گزینه که اطمینان از صحیح بودن یکی وجود دارد تعریف می‌شود و شانسی هم که به نوعی به دست سرنوشت سپردن به امید شانس 25 درصدی! برای درست بودن. از آن‌جا که به دست سرنوشت سپردن کار منطقی‌ای نیست این گزینه کلاً از انتخاب‌ها باید کنار گذاشته شود. سؤال شک‌دار نیز همین طور؛ زیرا هدف از آزمون یادگیری است و ممکن است سؤال شک‌دار شامل نکته‌ای برای تمایز بین دو گزینه‌ی شک‌دار باشد اما درنهایت با درست زدن اتفاقی دانش‌آموز از آن سؤال به‌راحتی عبور کند؛ ضمن این‌که تقریباً در اکثر موارد این کار موجب افزایش تعداد غلط‌ها می‌شود و طبیعتاً نتیجه‌ی خوبی هم حاصل نخواهد شد.</a:t>
            </a:r>
          </a:p>
          <a:p>
            <a:pPr marL="109728" indent="0">
              <a:lnSpc>
                <a:spcPct val="170000"/>
              </a:lnSpc>
              <a:buNone/>
            </a:pPr>
            <a:endParaRPr lang="fa-IR" dirty="0" smtClean="0">
              <a:cs typeface="B Nazanin" panose="00000400000000000000" pitchFamily="2" charset="-78"/>
            </a:endParaRPr>
          </a:p>
          <a:p>
            <a:pPr marL="109728" indent="0">
              <a:lnSpc>
                <a:spcPct val="170000"/>
              </a:lnSpc>
              <a:buNone/>
            </a:pPr>
            <a:endParaRPr lang="fa-IR" dirty="0" smtClean="0">
              <a:cs typeface="B Nazanin" panose="00000400000000000000" pitchFamily="2" charset="-78"/>
            </a:endParaRPr>
          </a:p>
        </p:txBody>
      </p:sp>
      <p:sp>
        <p:nvSpPr>
          <p:cNvPr id="2" name="Title 1"/>
          <p:cNvSpPr>
            <a:spLocks noGrp="1"/>
          </p:cNvSpPr>
          <p:nvPr>
            <p:ph type="title"/>
          </p:nvPr>
        </p:nvSpPr>
        <p:spPr>
          <a:xfrm>
            <a:off x="457200" y="116632"/>
            <a:ext cx="8229600" cy="648072"/>
          </a:xfrm>
        </p:spPr>
        <p:txBody>
          <a:bodyPr>
            <a:normAutofit fontScale="90000"/>
          </a:bodyPr>
          <a:lstStyle/>
          <a:p>
            <a:pPr algn="ctr">
              <a:lnSpc>
                <a:spcPct val="150000"/>
              </a:lnSpc>
            </a:pPr>
            <a:r>
              <a:rPr lang="fa-IR" sz="4400" dirty="0">
                <a:cs typeface="B Nazanin" panose="00000400000000000000" pitchFamily="2" charset="-78"/>
              </a:rPr>
              <a:t>سوالات غلط</a:t>
            </a:r>
            <a:endParaRPr lang="fa-IR" b="1" dirty="0">
              <a:solidFill>
                <a:schemeClr val="accent2"/>
              </a:solidFill>
              <a:cs typeface="B Nazanin" panose="00000400000000000000" pitchFamily="2" charset="-78"/>
            </a:endParaRPr>
          </a:p>
        </p:txBody>
      </p:sp>
    </p:spTree>
    <p:extLst>
      <p:ext uri="{BB962C8B-B14F-4D97-AF65-F5344CB8AC3E}">
        <p14:creationId xmlns:p14="http://schemas.microsoft.com/office/powerpoint/2010/main" val="4095984673"/>
      </p:ext>
    </p:extLst>
  </p:cSld>
  <p:clrMapOvr>
    <a:masterClrMapping/>
  </p:clrMapOvr>
  <p:transition spd="slow">
    <p:comb/>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764704"/>
            <a:ext cx="8579296" cy="5472608"/>
          </a:xfrm>
        </p:spPr>
        <p:txBody>
          <a:bodyPr>
            <a:normAutofit fontScale="77500" lnSpcReduction="20000"/>
          </a:bodyPr>
          <a:lstStyle/>
          <a:p>
            <a:pPr marL="109728" indent="0" algn="just">
              <a:lnSpc>
                <a:spcPct val="160000"/>
              </a:lnSpc>
              <a:buNone/>
            </a:pPr>
            <a:r>
              <a:rPr lang="fa-IR" b="1" dirty="0" smtClean="0">
                <a:cs typeface="B Nazanin" panose="00000400000000000000" pitchFamily="2" charset="-78"/>
              </a:rPr>
              <a:t>بی دقتی:</a:t>
            </a:r>
            <a:r>
              <a:rPr lang="fa-IR" dirty="0" smtClean="0">
                <a:cs typeface="B Nazanin" panose="00000400000000000000" pitchFamily="2" charset="-78"/>
              </a:rPr>
              <a:t>ممکن است که بعضی سوالات را با بی دقتی پاسخ دهید. در واقع بی دقتی بر دونوع است:</a:t>
            </a:r>
          </a:p>
          <a:p>
            <a:pPr marL="109728" indent="0" algn="just">
              <a:lnSpc>
                <a:spcPct val="160000"/>
              </a:lnSpc>
              <a:buNone/>
            </a:pPr>
            <a:r>
              <a:rPr lang="fa-IR" b="1" dirty="0" smtClean="0">
                <a:cs typeface="B Nazanin" panose="00000400000000000000" pitchFamily="2" charset="-78"/>
              </a:rPr>
              <a:t>بی دقتی آزمونی</a:t>
            </a:r>
            <a:endParaRPr lang="fa-IR" dirty="0" smtClean="0">
              <a:cs typeface="B Nazanin" panose="00000400000000000000" pitchFamily="2" charset="-78"/>
            </a:endParaRPr>
          </a:p>
          <a:p>
            <a:pPr marL="109728" indent="0" algn="just">
              <a:lnSpc>
                <a:spcPct val="160000"/>
              </a:lnSpc>
              <a:buNone/>
            </a:pPr>
            <a:r>
              <a:rPr lang="fa-IR" b="1" dirty="0" smtClean="0">
                <a:cs typeface="B Nazanin" panose="00000400000000000000" pitchFamily="2" charset="-78"/>
              </a:rPr>
              <a:t>بی دقتی خستگی و خواب آلودگی</a:t>
            </a:r>
            <a:endParaRPr lang="fa-IR" dirty="0" smtClean="0">
              <a:cs typeface="B Nazanin" panose="00000400000000000000" pitchFamily="2" charset="-78"/>
            </a:endParaRPr>
          </a:p>
          <a:p>
            <a:pPr marL="109728" indent="0" algn="just">
              <a:lnSpc>
                <a:spcPct val="160000"/>
              </a:lnSpc>
              <a:buNone/>
            </a:pPr>
            <a:r>
              <a:rPr lang="fa-IR" dirty="0" smtClean="0">
                <a:cs typeface="B Nazanin" panose="00000400000000000000" pitchFamily="2" charset="-78"/>
              </a:rPr>
              <a:t>در صورتی که علت عدم نتیجه گیری، بی دقتی در آزمون‌های آزمایشی است. به عنوان مثال جای گذاری اعداد، محاسبات، افعال متضاد هست/نیست و… نگرانی در مورد این موضوع نسبت به ضعف علمی و فراموشی کمتر است. اما راه حل پیشنهادی چیست؟ بعد از تحلیل آزمون، لیست بی دقتی‌های خود را یادداشت کنید. و روز قبل از آزمون آزمایشی، این لیست را مرور کنید. آنقدر در خانه تمرین کنید تا میزان بی دقتی‌های شما کاهش یابد. ممکن است سوالی را هم بر اثر بی دقتی و هم بر اثر فراموشی غلط زده باشید، به این دست سوالات توجه ویژه داشته باشید و بیشتر روی آن کار کنید.</a:t>
            </a:r>
          </a:p>
          <a:p>
            <a:pPr marL="109728" indent="0" algn="just">
              <a:lnSpc>
                <a:spcPct val="160000"/>
              </a:lnSpc>
              <a:buNone/>
            </a:pPr>
            <a:endParaRPr lang="fa-IR" dirty="0" smtClean="0">
              <a:cs typeface="B Nazanin" panose="00000400000000000000" pitchFamily="2" charset="-78"/>
            </a:endParaRPr>
          </a:p>
          <a:p>
            <a:pPr marL="109728" indent="0" algn="just">
              <a:lnSpc>
                <a:spcPct val="160000"/>
              </a:lnSpc>
              <a:buNone/>
            </a:pPr>
            <a:endParaRPr lang="fa-IR" dirty="0" smtClean="0">
              <a:cs typeface="B Nazanin" panose="00000400000000000000" pitchFamily="2" charset="-78"/>
            </a:endParaRPr>
          </a:p>
        </p:txBody>
      </p:sp>
    </p:spTree>
    <p:extLst>
      <p:ext uri="{BB962C8B-B14F-4D97-AF65-F5344CB8AC3E}">
        <p14:creationId xmlns:p14="http://schemas.microsoft.com/office/powerpoint/2010/main" val="1639898256"/>
      </p:ext>
    </p:extLst>
  </p:cSld>
  <p:clrMapOvr>
    <a:masterClrMapping/>
  </p:clrMapOvr>
  <p:transition spd="slow">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36BEB9A6-8245-48BE-91AA-58E36D5723C4}" type="slidenum">
              <a:rPr lang="fa-IR" altLang="en-US"/>
              <a:pPr/>
              <a:t>2</a:t>
            </a:fld>
            <a:endParaRPr lang="en-US" altLang="en-US"/>
          </a:p>
        </p:txBody>
      </p:sp>
      <p:sp>
        <p:nvSpPr>
          <p:cNvPr id="239622" name="AutoShape 6"/>
          <p:cNvSpPr>
            <a:spLocks noChangeArrowheads="1"/>
          </p:cNvSpPr>
          <p:nvPr/>
        </p:nvSpPr>
        <p:spPr bwMode="auto">
          <a:xfrm>
            <a:off x="143668" y="116632"/>
            <a:ext cx="8785225" cy="5976664"/>
          </a:xfrm>
          <a:prstGeom prst="horizontalScroll">
            <a:avLst>
              <a:gd name="adj" fmla="val 16005"/>
            </a:avLst>
          </a:prstGeom>
          <a:noFill/>
          <a:ln w="44450">
            <a:solidFill>
              <a:srgbClr val="00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lnSpc>
                <a:spcPct val="200000"/>
              </a:lnSpc>
            </a:pPr>
            <a:r>
              <a:rPr lang="fa-IR" sz="4400" smtClean="0">
                <a:solidFill>
                  <a:srgbClr val="00B050"/>
                </a:solidFill>
                <a:cs typeface="2  Titr" panose="00000700000000000000" pitchFamily="2" charset="-78"/>
              </a:rPr>
              <a:t>برنامه ریزی درسی و تحلیل آزمون</a:t>
            </a:r>
            <a:endParaRPr lang="fa-IR" sz="4400" dirty="0" smtClean="0">
              <a:solidFill>
                <a:srgbClr val="00B050"/>
              </a:solidFill>
              <a:cs typeface="2  Titr" panose="00000700000000000000" pitchFamily="2" charset="-78"/>
            </a:endParaRPr>
          </a:p>
          <a:p>
            <a:pPr algn="ctr">
              <a:lnSpc>
                <a:spcPct val="150000"/>
              </a:lnSpc>
              <a:spcBef>
                <a:spcPct val="50000"/>
              </a:spcBef>
            </a:pPr>
            <a:r>
              <a:rPr lang="fa-IR" altLang="en-US" sz="2800" dirty="0">
                <a:solidFill>
                  <a:srgbClr val="0070C0"/>
                </a:solidFill>
                <a:cs typeface="B Titr" panose="00000700000000000000" pitchFamily="2" charset="-78"/>
              </a:rPr>
              <a:t>حمیدرضا محروقی- روانشناس ومشاورتحصیلی</a:t>
            </a:r>
          </a:p>
          <a:p>
            <a:pPr algn="ctr">
              <a:lnSpc>
                <a:spcPct val="150000"/>
              </a:lnSpc>
            </a:pPr>
            <a:r>
              <a:rPr lang="fa-IR" sz="2400" b="1" dirty="0">
                <a:solidFill>
                  <a:srgbClr val="0070C0"/>
                </a:solidFill>
              </a:rPr>
              <a:t>وب سایت: </a:t>
            </a:r>
            <a:r>
              <a:rPr lang="en-US" sz="2400" b="1" i="1" dirty="0">
                <a:solidFill>
                  <a:srgbClr val="0070C0"/>
                </a:solidFill>
              </a:rPr>
              <a:t>drmahrooghi.ir</a:t>
            </a:r>
            <a:r>
              <a:rPr lang="en-US" sz="2400" b="1" dirty="0">
                <a:solidFill>
                  <a:srgbClr val="0070C0"/>
                </a:solidFill>
              </a:rPr>
              <a:t> </a:t>
            </a:r>
            <a:r>
              <a:rPr lang="fa-IR" sz="2400" b="1" dirty="0">
                <a:solidFill>
                  <a:srgbClr val="0070C0"/>
                </a:solidFill>
              </a:rPr>
              <a:t>   </a:t>
            </a:r>
            <a:endParaRPr lang="fa-IR" sz="2400" b="1" dirty="0" smtClean="0">
              <a:solidFill>
                <a:srgbClr val="0070C0"/>
              </a:solidFill>
            </a:endParaRPr>
          </a:p>
          <a:p>
            <a:pPr algn="ctr">
              <a:lnSpc>
                <a:spcPct val="150000"/>
              </a:lnSpc>
            </a:pPr>
            <a:r>
              <a:rPr lang="fa-IR" sz="2400" b="1" dirty="0" smtClean="0">
                <a:solidFill>
                  <a:srgbClr val="0070C0"/>
                </a:solidFill>
              </a:rPr>
              <a:t>  </a:t>
            </a:r>
            <a:r>
              <a:rPr lang="fa-IR" sz="2400" b="1" dirty="0">
                <a:solidFill>
                  <a:srgbClr val="0070C0"/>
                </a:solidFill>
              </a:rPr>
              <a:t>آیدی پیام رسان: </a:t>
            </a:r>
            <a:r>
              <a:rPr lang="en-US" sz="2400" b="1" dirty="0">
                <a:solidFill>
                  <a:srgbClr val="0070C0"/>
                </a:solidFill>
              </a:rPr>
              <a:t>@</a:t>
            </a:r>
            <a:r>
              <a:rPr lang="en-US" sz="2400" b="1" dirty="0" err="1">
                <a:solidFill>
                  <a:srgbClr val="0070C0"/>
                </a:solidFill>
              </a:rPr>
              <a:t>psycho_mehr</a:t>
            </a:r>
            <a:r>
              <a:rPr lang="en-US" sz="2400" b="1" dirty="0">
                <a:solidFill>
                  <a:srgbClr val="0070C0"/>
                </a:solidFill>
              </a:rPr>
              <a:t>  </a:t>
            </a:r>
            <a:endParaRPr lang="en-US" sz="2400" dirty="0">
              <a:solidFill>
                <a:srgbClr val="0070C0"/>
              </a:solidFill>
            </a:endParaRPr>
          </a:p>
        </p:txBody>
      </p:sp>
    </p:spTree>
    <p:extLst>
      <p:ext uri="{BB962C8B-B14F-4D97-AF65-F5344CB8AC3E}">
        <p14:creationId xmlns:p14="http://schemas.microsoft.com/office/powerpoint/2010/main" val="9809780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764704"/>
            <a:ext cx="8712968" cy="6093296"/>
          </a:xfrm>
        </p:spPr>
        <p:txBody>
          <a:bodyPr>
            <a:normAutofit fontScale="92500"/>
          </a:bodyPr>
          <a:lstStyle/>
          <a:p>
            <a:pPr marL="109728" indent="0" algn="just">
              <a:lnSpc>
                <a:spcPct val="170000"/>
              </a:lnSpc>
              <a:buNone/>
            </a:pPr>
            <a:r>
              <a:rPr lang="fa-IR" dirty="0" smtClean="0">
                <a:cs typeface="B Nazanin" panose="00000400000000000000" pitchFamily="2" charset="-78"/>
              </a:rPr>
              <a:t>وقت کم آوردن- تست سنجشی بیشترکارشود</a:t>
            </a:r>
          </a:p>
          <a:p>
            <a:pPr marL="109728" indent="0" algn="just">
              <a:lnSpc>
                <a:spcPct val="170000"/>
              </a:lnSpc>
              <a:buNone/>
            </a:pPr>
            <a:r>
              <a:rPr lang="fa-IR" b="1" dirty="0">
                <a:cs typeface="B Nazanin" panose="00000400000000000000" pitchFamily="2" charset="-78"/>
              </a:rPr>
              <a:t>ضعف </a:t>
            </a:r>
            <a:r>
              <a:rPr lang="fa-IR" b="1" dirty="0" smtClean="0">
                <a:cs typeface="B Nazanin" panose="00000400000000000000" pitchFamily="2" charset="-78"/>
              </a:rPr>
              <a:t>علمی.</a:t>
            </a:r>
            <a:r>
              <a:rPr lang="fa-IR" dirty="0" smtClean="0">
                <a:cs typeface="B Nazanin" panose="00000400000000000000" pitchFamily="2" charset="-78"/>
              </a:rPr>
              <a:t>خوانده </a:t>
            </a:r>
            <a:r>
              <a:rPr lang="fa-IR" dirty="0">
                <a:cs typeface="B Nazanin" panose="00000400000000000000" pitchFamily="2" charset="-78"/>
              </a:rPr>
              <a:t>و رفع اشکال نکرده مربوط به زمانی است که شما مطلبی را به خوبی متوجه نشده‌اید، که می‌تواند ناشی از تعداد تست پایین شما در آن درس یا فصل باشد.  یا اینکه تیپ تست‌های مختلف آن مبحث را حل نکرده‌اید. راه حل این است که بار دیگر درسنامه‌های آن مبحث را بخوانید. و تست ها را مجدد پوششی بزنید. (تست پوششی به تست‌هایی می‌گوییم که بعد از پیشروی و خواندن کامل نشان‌دار کردیم. و حال در مرحله مرور به صورت زماندار و آزمونی آن‌ها را حل می‌کنیم.) اگر علت عدم پاسخگویی به سؤالات </a:t>
            </a:r>
            <a:r>
              <a:rPr lang="fa-IR" dirty="0" smtClean="0">
                <a:cs typeface="B Nazanin" panose="00000400000000000000" pitchFamily="2" charset="-78"/>
              </a:rPr>
              <a:t>مطرح، </a:t>
            </a:r>
            <a:r>
              <a:rPr lang="fa-IR" dirty="0">
                <a:cs typeface="B Nazanin" panose="00000400000000000000" pitchFamily="2" charset="-78"/>
              </a:rPr>
              <a:t>معلومات است، پیشنهاد می‌شود از ابزاهای کمک آموزشی مناسب (نظیر کتاب تست و یا کلاس) استفاده نمایید.</a:t>
            </a:r>
          </a:p>
          <a:p>
            <a:pPr marL="109728" indent="0" algn="just">
              <a:lnSpc>
                <a:spcPct val="170000"/>
              </a:lnSpc>
              <a:buNone/>
            </a:pPr>
            <a:endParaRPr lang="fa-IR" dirty="0" smtClean="0">
              <a:cs typeface="B Nazanin" panose="00000400000000000000" pitchFamily="2" charset="-78"/>
            </a:endParaRPr>
          </a:p>
          <a:p>
            <a:pPr marL="109728" indent="0" algn="just">
              <a:lnSpc>
                <a:spcPct val="170000"/>
              </a:lnSpc>
              <a:buNone/>
            </a:pPr>
            <a:endParaRPr lang="fa-IR" dirty="0" smtClean="0">
              <a:cs typeface="B Nazanin" panose="00000400000000000000" pitchFamily="2" charset="-78"/>
            </a:endParaRPr>
          </a:p>
          <a:p>
            <a:pPr marL="109728" indent="0" algn="just">
              <a:lnSpc>
                <a:spcPct val="170000"/>
              </a:lnSpc>
              <a:buNone/>
            </a:pPr>
            <a:endParaRPr lang="fa-IR" dirty="0" smtClean="0">
              <a:cs typeface="B Nazanin" panose="00000400000000000000" pitchFamily="2" charset="-78"/>
            </a:endParaRPr>
          </a:p>
          <a:p>
            <a:pPr marL="109728" indent="0" algn="just">
              <a:lnSpc>
                <a:spcPct val="170000"/>
              </a:lnSpc>
              <a:buNone/>
            </a:pPr>
            <a:endParaRPr lang="fa-IR" dirty="0" smtClean="0">
              <a:cs typeface="B Nazanin" panose="00000400000000000000" pitchFamily="2" charset="-78"/>
            </a:endParaRPr>
          </a:p>
          <a:p>
            <a:pPr marL="109728" indent="0" algn="just">
              <a:lnSpc>
                <a:spcPct val="170000"/>
              </a:lnSpc>
              <a:buNone/>
            </a:pPr>
            <a:endParaRPr lang="fa-IR" dirty="0" smtClean="0">
              <a:cs typeface="B Nazanin" panose="00000400000000000000" pitchFamily="2" charset="-78"/>
            </a:endParaRPr>
          </a:p>
        </p:txBody>
      </p:sp>
      <p:sp>
        <p:nvSpPr>
          <p:cNvPr id="2" name="Title 1"/>
          <p:cNvSpPr>
            <a:spLocks noGrp="1"/>
          </p:cNvSpPr>
          <p:nvPr>
            <p:ph type="title"/>
          </p:nvPr>
        </p:nvSpPr>
        <p:spPr>
          <a:xfrm>
            <a:off x="457200" y="116632"/>
            <a:ext cx="8229600" cy="648072"/>
          </a:xfrm>
        </p:spPr>
        <p:txBody>
          <a:bodyPr>
            <a:normAutofit fontScale="90000"/>
          </a:bodyPr>
          <a:lstStyle/>
          <a:p>
            <a:pPr algn="ctr"/>
            <a:r>
              <a:rPr lang="fa-IR" dirty="0" smtClean="0"/>
              <a:t/>
            </a:r>
            <a:br>
              <a:rPr lang="fa-IR" dirty="0" smtClean="0"/>
            </a:br>
            <a:r>
              <a:rPr lang="fa-IR" sz="3600" b="0" dirty="0" smtClean="0">
                <a:effectLst/>
                <a:cs typeface="2  Badr" panose="00000400000000000000" pitchFamily="2" charset="-78"/>
              </a:rPr>
              <a:t>سوالات </a:t>
            </a:r>
            <a:r>
              <a:rPr lang="fa-IR" sz="3600" b="0" dirty="0">
                <a:effectLst/>
                <a:cs typeface="2  Badr" panose="00000400000000000000" pitchFamily="2" charset="-78"/>
              </a:rPr>
              <a:t>سفید</a:t>
            </a:r>
            <a:r>
              <a:rPr lang="fa-IR" dirty="0"/>
              <a:t/>
            </a:r>
            <a:br>
              <a:rPr lang="fa-IR" dirty="0"/>
            </a:br>
            <a:endParaRPr lang="fa-IR" b="1" dirty="0">
              <a:solidFill>
                <a:schemeClr val="accent2"/>
              </a:solidFill>
            </a:endParaRPr>
          </a:p>
        </p:txBody>
      </p:sp>
    </p:spTree>
    <p:extLst>
      <p:ext uri="{BB962C8B-B14F-4D97-AF65-F5344CB8AC3E}">
        <p14:creationId xmlns:p14="http://schemas.microsoft.com/office/powerpoint/2010/main" val="3155582972"/>
      </p:ext>
    </p:extLst>
  </p:cSld>
  <p:clrMapOvr>
    <a:masterClrMapping/>
  </p:clrMapOvr>
  <p:transition spd="slow">
    <p:comb/>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764704"/>
            <a:ext cx="8579296" cy="5616624"/>
          </a:xfrm>
        </p:spPr>
        <p:txBody>
          <a:bodyPr>
            <a:normAutofit/>
          </a:bodyPr>
          <a:lstStyle/>
          <a:p>
            <a:pPr marL="109728" indent="0" algn="just">
              <a:lnSpc>
                <a:spcPct val="150000"/>
              </a:lnSpc>
              <a:buNone/>
            </a:pPr>
            <a:r>
              <a:rPr lang="fa-IR" b="1" dirty="0" smtClean="0">
                <a:cs typeface="B Nazanin" panose="00000400000000000000" pitchFamily="2" charset="-78"/>
              </a:rPr>
              <a:t>فراموشی</a:t>
            </a:r>
          </a:p>
          <a:p>
            <a:pPr algn="just">
              <a:lnSpc>
                <a:spcPct val="150000"/>
              </a:lnSpc>
            </a:pPr>
            <a:r>
              <a:rPr lang="fa-IR" dirty="0" smtClean="0">
                <a:cs typeface="B Nazanin" panose="00000400000000000000" pitchFamily="2" charset="-78"/>
              </a:rPr>
              <a:t>در </a:t>
            </a:r>
            <a:r>
              <a:rPr lang="fa-IR" dirty="0">
                <a:cs typeface="B Nazanin" panose="00000400000000000000" pitchFamily="2" charset="-78"/>
              </a:rPr>
              <a:t>تحلیل آزمون باید به سوالاتی که بر اثر فراموشی از دست دادید توجه ویژه نمایید. فراموشی، ناشی </a:t>
            </a:r>
            <a:r>
              <a:rPr lang="fa-IR" dirty="0" smtClean="0">
                <a:cs typeface="B Nazanin" panose="00000400000000000000" pitchFamily="2" charset="-78"/>
              </a:rPr>
              <a:t>از </a:t>
            </a:r>
            <a:r>
              <a:rPr lang="fa-IR" dirty="0">
                <a:cs typeface="B Nazanin" panose="00000400000000000000" pitchFamily="2" charset="-78"/>
              </a:rPr>
              <a:t>عدم مرور منظم </a:t>
            </a:r>
            <a:r>
              <a:rPr lang="fa-IR" dirty="0" smtClean="0">
                <a:cs typeface="B Nazanin" panose="00000400000000000000" pitchFamily="2" charset="-78"/>
              </a:rPr>
              <a:t>است. ممکن </a:t>
            </a:r>
            <a:r>
              <a:rPr lang="fa-IR" dirty="0">
                <a:cs typeface="B Nazanin" panose="00000400000000000000" pitchFamily="2" charset="-78"/>
              </a:rPr>
              <a:t>است در درس‌های حفظی و یا در درس‌های محاسباتی به علت فراموشی فرمول اتفاق بیافتد. 60% تا 70% برنامه باید مرور </a:t>
            </a:r>
            <a:r>
              <a:rPr lang="fa-IR" dirty="0" smtClean="0">
                <a:cs typeface="B Nazanin" panose="00000400000000000000" pitchFamily="2" charset="-78"/>
              </a:rPr>
              <a:t>باشد.در </a:t>
            </a:r>
            <a:r>
              <a:rPr lang="fa-IR" dirty="0">
                <a:cs typeface="B Nazanin" panose="00000400000000000000" pitchFamily="2" charset="-78"/>
              </a:rPr>
              <a:t>بدترین حالت 50% مرور و 50% پیشروی باشد (حتما توجه شود که مرور کمتر از این درصدها نبایستی باشد.) </a:t>
            </a:r>
            <a:r>
              <a:rPr lang="fa-IR" dirty="0" smtClean="0">
                <a:cs typeface="B Nazanin" panose="00000400000000000000" pitchFamily="2" charset="-78"/>
              </a:rPr>
              <a:t>همچنین </a:t>
            </a:r>
            <a:r>
              <a:rPr lang="fa-IR" dirty="0">
                <a:cs typeface="B Nazanin" panose="00000400000000000000" pitchFamily="2" charset="-78"/>
              </a:rPr>
              <a:t>نشان دهنده‌ی این است ک مرور خوبی نداشته‌اید. اما راه حل پیشنهادی چیست؟ با مرور و تست پوششی می‌توانید مطالب را در لایه های بالای حافظه قرار دهید.</a:t>
            </a:r>
          </a:p>
          <a:p>
            <a:pPr marL="109728" indent="0" algn="just">
              <a:lnSpc>
                <a:spcPct val="150000"/>
              </a:lnSpc>
              <a:buNone/>
            </a:pPr>
            <a:endParaRPr lang="fa-IR" dirty="0" smtClean="0">
              <a:cs typeface="B Nazanin" panose="00000400000000000000" pitchFamily="2" charset="-78"/>
            </a:endParaRPr>
          </a:p>
          <a:p>
            <a:pPr marL="109728" indent="0" algn="just">
              <a:lnSpc>
                <a:spcPct val="150000"/>
              </a:lnSpc>
              <a:buNone/>
            </a:pPr>
            <a:endParaRPr lang="fa-IR" dirty="0" smtClean="0">
              <a:cs typeface="B Nazanin" panose="00000400000000000000" pitchFamily="2" charset="-78"/>
            </a:endParaRPr>
          </a:p>
        </p:txBody>
      </p:sp>
    </p:spTree>
    <p:extLst>
      <p:ext uri="{BB962C8B-B14F-4D97-AF65-F5344CB8AC3E}">
        <p14:creationId xmlns:p14="http://schemas.microsoft.com/office/powerpoint/2010/main" val="1129386130"/>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052736"/>
            <a:ext cx="8579296" cy="5184576"/>
          </a:xfrm>
        </p:spPr>
        <p:txBody>
          <a:bodyPr>
            <a:normAutofit fontScale="85000" lnSpcReduction="20000"/>
          </a:bodyPr>
          <a:lstStyle/>
          <a:p>
            <a:pPr algn="just">
              <a:lnSpc>
                <a:spcPct val="170000"/>
              </a:lnSpc>
              <a:buFont typeface="Wingdings" panose="05000000000000000000" pitchFamily="2" charset="2"/>
              <a:buChar char="v"/>
            </a:pPr>
            <a:r>
              <a:rPr lang="fa-IR" b="1" dirty="0">
                <a:cs typeface="B Nazanin" panose="00000400000000000000" pitchFamily="2" charset="-78"/>
              </a:rPr>
              <a:t>ب</a:t>
            </a:r>
            <a:r>
              <a:rPr lang="fa-IR" b="1" dirty="0" smtClean="0">
                <a:cs typeface="B Nazanin" panose="00000400000000000000" pitchFamily="2" charset="-78"/>
              </a:rPr>
              <a:t>رنامه ریزی</a:t>
            </a:r>
            <a:r>
              <a:rPr lang="fa-IR" dirty="0" smtClean="0">
                <a:cs typeface="B Nazanin" panose="00000400000000000000" pitchFamily="2" charset="-78"/>
              </a:rPr>
              <a:t>: </a:t>
            </a:r>
            <a:r>
              <a:rPr lang="fa-IR" dirty="0">
                <a:cs typeface="B Nazanin" panose="00000400000000000000" pitchFamily="2" charset="-78"/>
              </a:rPr>
              <a:t>به مجموعه فعالیت </a:t>
            </a:r>
            <a:r>
              <a:rPr lang="fa-IR" dirty="0" smtClean="0">
                <a:cs typeface="B Nazanin" panose="00000400000000000000" pitchFamily="2" charset="-78"/>
              </a:rPr>
              <a:t>های منظمی که </a:t>
            </a:r>
            <a:r>
              <a:rPr lang="fa-IR" dirty="0">
                <a:cs typeface="B Nazanin" panose="00000400000000000000" pitchFamily="2" charset="-78"/>
              </a:rPr>
              <a:t>از </a:t>
            </a:r>
            <a:r>
              <a:rPr lang="fa-IR" dirty="0" smtClean="0">
                <a:cs typeface="B Nazanin" panose="00000400000000000000" pitchFamily="2" charset="-78"/>
              </a:rPr>
              <a:t>تعیین هدف شروع </a:t>
            </a:r>
            <a:r>
              <a:rPr lang="fa-IR" dirty="0">
                <a:cs typeface="B Nazanin" panose="00000400000000000000" pitchFamily="2" charset="-78"/>
              </a:rPr>
              <a:t>و </a:t>
            </a:r>
            <a:r>
              <a:rPr lang="fa-IR" dirty="0" smtClean="0">
                <a:cs typeface="B Nazanin" panose="00000400000000000000" pitchFamily="2" charset="-78"/>
              </a:rPr>
              <a:t>با</a:t>
            </a:r>
            <a:r>
              <a:rPr lang="en-US" dirty="0" smtClean="0">
                <a:cs typeface="B Nazanin" panose="00000400000000000000" pitchFamily="2" charset="-78"/>
              </a:rPr>
              <a:t> </a:t>
            </a:r>
            <a:r>
              <a:rPr lang="fa-IR" dirty="0" smtClean="0">
                <a:cs typeface="B Nazanin" panose="00000400000000000000" pitchFamily="2" charset="-78"/>
              </a:rPr>
              <a:t>انتخاب </a:t>
            </a:r>
            <a:r>
              <a:rPr lang="fa-IR" dirty="0">
                <a:cs typeface="B Nazanin" panose="00000400000000000000" pitchFamily="2" charset="-78"/>
              </a:rPr>
              <a:t>روش ها و وسایل </a:t>
            </a:r>
            <a:r>
              <a:rPr lang="fa-IR" dirty="0" smtClean="0">
                <a:cs typeface="B Nazanin" panose="00000400000000000000" pitchFamily="2" charset="-78"/>
              </a:rPr>
              <a:t>متناسب با اهدف ادامه پیدا کرده و</a:t>
            </a:r>
            <a:r>
              <a:rPr lang="en-US" dirty="0" smtClean="0">
                <a:cs typeface="B Nazanin" panose="00000400000000000000" pitchFamily="2" charset="-78"/>
              </a:rPr>
              <a:t> </a:t>
            </a:r>
            <a:r>
              <a:rPr lang="fa-IR" dirty="0" smtClean="0">
                <a:cs typeface="B Nazanin" panose="00000400000000000000" pitchFamily="2" charset="-78"/>
              </a:rPr>
              <a:t>سپس </a:t>
            </a:r>
            <a:r>
              <a:rPr lang="fa-IR" dirty="0">
                <a:cs typeface="B Nazanin" panose="00000400000000000000" pitchFamily="2" charset="-78"/>
              </a:rPr>
              <a:t>به اجرا درآمده </a:t>
            </a:r>
            <a:r>
              <a:rPr lang="fa-IR" dirty="0" smtClean="0">
                <a:cs typeface="B Nazanin" panose="00000400000000000000" pitchFamily="2" charset="-78"/>
              </a:rPr>
              <a:t>و</a:t>
            </a:r>
            <a:r>
              <a:rPr lang="en-US" dirty="0" smtClean="0">
                <a:cs typeface="B Nazanin" panose="00000400000000000000" pitchFamily="2" charset="-78"/>
              </a:rPr>
              <a:t> </a:t>
            </a:r>
            <a:r>
              <a:rPr lang="fa-IR" dirty="0" smtClean="0">
                <a:cs typeface="B Nazanin" panose="00000400000000000000" pitchFamily="2" charset="-78"/>
              </a:rPr>
              <a:t>ارزشیابی </a:t>
            </a:r>
            <a:r>
              <a:rPr lang="fa-IR" dirty="0">
                <a:cs typeface="B Nazanin" panose="00000400000000000000" pitchFamily="2" charset="-78"/>
              </a:rPr>
              <a:t>می گردد.</a:t>
            </a:r>
            <a:endParaRPr lang="fa-IR" dirty="0" smtClean="0">
              <a:cs typeface="B Nazanin" panose="00000400000000000000" pitchFamily="2" charset="-78"/>
            </a:endParaRPr>
          </a:p>
          <a:p>
            <a:pPr algn="just">
              <a:lnSpc>
                <a:spcPct val="170000"/>
              </a:lnSpc>
              <a:buFont typeface="Wingdings" panose="05000000000000000000" pitchFamily="2" charset="2"/>
              <a:buChar char="v"/>
            </a:pPr>
            <a:r>
              <a:rPr lang="fa-IR" b="1" dirty="0" smtClean="0">
                <a:cs typeface="B Nazanin" panose="00000400000000000000" pitchFamily="2" charset="-78"/>
              </a:rPr>
              <a:t>برنامه: </a:t>
            </a:r>
            <a:r>
              <a:rPr lang="fa-IR" dirty="0">
                <a:cs typeface="B Nazanin" panose="00000400000000000000" pitchFamily="2" charset="-78"/>
              </a:rPr>
              <a:t>برنامه سندی است رسمی که به عنوان مرجعی برای انجام </a:t>
            </a:r>
            <a:r>
              <a:rPr lang="fa-IR" dirty="0" smtClean="0">
                <a:cs typeface="B Nazanin" panose="00000400000000000000" pitchFamily="2" charset="-78"/>
              </a:rPr>
              <a:t>دادن کارها و ارزشیابی فعالیت های انجام شده</a:t>
            </a:r>
            <a:r>
              <a:rPr lang="en-US" dirty="0" smtClean="0">
                <a:cs typeface="B Nazanin" panose="00000400000000000000" pitchFamily="2" charset="-78"/>
              </a:rPr>
              <a:t> </a:t>
            </a:r>
            <a:r>
              <a:rPr lang="fa-IR" dirty="0" smtClean="0">
                <a:cs typeface="B Nazanin" panose="00000400000000000000" pitchFamily="2" charset="-78"/>
              </a:rPr>
              <a:t>در یک </a:t>
            </a:r>
            <a:r>
              <a:rPr lang="fa-IR" dirty="0">
                <a:cs typeface="B Nazanin" panose="00000400000000000000" pitchFamily="2" charset="-78"/>
              </a:rPr>
              <a:t>دوره </a:t>
            </a:r>
            <a:r>
              <a:rPr lang="fa-IR" dirty="0" smtClean="0">
                <a:cs typeface="B Nazanin" panose="00000400000000000000" pitchFamily="2" charset="-78"/>
              </a:rPr>
              <a:t>ی زمانی </a:t>
            </a:r>
            <a:r>
              <a:rPr lang="fa-IR" dirty="0">
                <a:cs typeface="B Nazanin" panose="00000400000000000000" pitchFamily="2" charset="-78"/>
              </a:rPr>
              <a:t>معین استفاده می شود</a:t>
            </a:r>
            <a:r>
              <a:rPr lang="fa-IR" dirty="0" smtClean="0">
                <a:cs typeface="B Nazanin" panose="00000400000000000000" pitchFamily="2" charset="-78"/>
              </a:rPr>
              <a:t>.</a:t>
            </a:r>
            <a:endParaRPr lang="en-US" dirty="0" smtClean="0">
              <a:cs typeface="B Nazanin" panose="00000400000000000000" pitchFamily="2" charset="-78"/>
            </a:endParaRPr>
          </a:p>
          <a:p>
            <a:pPr>
              <a:lnSpc>
                <a:spcPct val="170000"/>
              </a:lnSpc>
              <a:buFont typeface="Wingdings" panose="05000000000000000000" pitchFamily="2" charset="2"/>
              <a:buChar char="v"/>
            </a:pPr>
            <a:r>
              <a:rPr lang="fa-IR" b="1" dirty="0"/>
              <a:t>فواید برنامه </a:t>
            </a:r>
            <a:r>
              <a:rPr lang="fa-IR" b="1" dirty="0" smtClean="0"/>
              <a:t>ریزی</a:t>
            </a:r>
            <a:endParaRPr lang="fa-IR" b="1" dirty="0"/>
          </a:p>
          <a:p>
            <a:pPr>
              <a:lnSpc>
                <a:spcPct val="170000"/>
              </a:lnSpc>
            </a:pPr>
            <a:r>
              <a:rPr lang="fa-IR" dirty="0"/>
              <a:t>- افزایش تمرکز</a:t>
            </a:r>
          </a:p>
          <a:p>
            <a:pPr>
              <a:lnSpc>
                <a:spcPct val="170000"/>
              </a:lnSpc>
            </a:pPr>
            <a:r>
              <a:rPr lang="fa-IR" dirty="0"/>
              <a:t>- کاهش فعالیت های تکراری</a:t>
            </a:r>
          </a:p>
          <a:p>
            <a:pPr>
              <a:lnSpc>
                <a:spcPct val="170000"/>
              </a:lnSpc>
            </a:pPr>
            <a:r>
              <a:rPr lang="fa-IR" dirty="0"/>
              <a:t>- کاهش اضطراب</a:t>
            </a:r>
          </a:p>
          <a:p>
            <a:pPr>
              <a:lnSpc>
                <a:spcPct val="170000"/>
              </a:lnSpc>
            </a:pPr>
            <a:r>
              <a:rPr lang="fa-IR" dirty="0"/>
              <a:t>- تقویت اراده و خود نظم بخشی</a:t>
            </a:r>
          </a:p>
          <a:p>
            <a:pPr algn="just">
              <a:lnSpc>
                <a:spcPct val="170000"/>
              </a:lnSpc>
            </a:pPr>
            <a:endParaRPr lang="fa-IR" dirty="0" smtClean="0">
              <a:cs typeface="B Nazanin" panose="00000400000000000000" pitchFamily="2" charset="-78"/>
            </a:endParaRPr>
          </a:p>
          <a:p>
            <a:pPr algn="just">
              <a:lnSpc>
                <a:spcPct val="170000"/>
              </a:lnSpc>
            </a:pPr>
            <a:endParaRPr lang="fa-IR" dirty="0" smtClean="0">
              <a:cs typeface="B Nazanin" panose="00000400000000000000" pitchFamily="2" charset="-78"/>
            </a:endParaRPr>
          </a:p>
          <a:p>
            <a:pPr marL="109728" indent="0" algn="just">
              <a:lnSpc>
                <a:spcPct val="170000"/>
              </a:lnSpc>
              <a:buNone/>
            </a:pPr>
            <a:endParaRPr lang="fa-IR" dirty="0" smtClean="0">
              <a:cs typeface="B Nazanin" panose="00000400000000000000" pitchFamily="2" charset="-78"/>
            </a:endParaRPr>
          </a:p>
        </p:txBody>
      </p:sp>
      <p:sp>
        <p:nvSpPr>
          <p:cNvPr id="2" name="Title 1"/>
          <p:cNvSpPr>
            <a:spLocks noGrp="1"/>
          </p:cNvSpPr>
          <p:nvPr>
            <p:ph type="title"/>
          </p:nvPr>
        </p:nvSpPr>
        <p:spPr>
          <a:xfrm>
            <a:off x="457200" y="116632"/>
            <a:ext cx="8229600" cy="648072"/>
          </a:xfrm>
        </p:spPr>
        <p:txBody>
          <a:bodyPr>
            <a:normAutofit fontScale="90000"/>
          </a:bodyPr>
          <a:lstStyle/>
          <a:p>
            <a:pPr algn="ctr"/>
            <a:r>
              <a:rPr lang="fa-IR" b="1" dirty="0" smtClean="0">
                <a:solidFill>
                  <a:schemeClr val="accent2"/>
                </a:solidFill>
              </a:rPr>
              <a:t>برنامه ریزی درسی</a:t>
            </a:r>
            <a:endParaRPr lang="fa-IR" b="1" dirty="0">
              <a:solidFill>
                <a:schemeClr val="accent2"/>
              </a:solidFill>
            </a:endParaRPr>
          </a:p>
        </p:txBody>
      </p:sp>
    </p:spTree>
    <p:extLst>
      <p:ext uri="{BB962C8B-B14F-4D97-AF65-F5344CB8AC3E}">
        <p14:creationId xmlns:p14="http://schemas.microsoft.com/office/powerpoint/2010/main" val="1193062237"/>
      </p:ext>
    </p:extLst>
  </p:cSld>
  <p:clrMapOvr>
    <a:masterClrMapping/>
  </p:clrMapOvr>
  <p:transition spd="slow">
    <p:comb/>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052736"/>
            <a:ext cx="8579296" cy="5184576"/>
          </a:xfrm>
        </p:spPr>
        <p:txBody>
          <a:bodyPr>
            <a:normAutofit/>
          </a:bodyPr>
          <a:lstStyle/>
          <a:p>
            <a:pPr marL="109728" indent="0" algn="just">
              <a:lnSpc>
                <a:spcPct val="150000"/>
              </a:lnSpc>
              <a:buNone/>
            </a:pPr>
            <a:r>
              <a:rPr lang="fa-IR" b="1" dirty="0">
                <a:cs typeface="B Nazanin" panose="00000400000000000000" pitchFamily="2" charset="-78"/>
              </a:rPr>
              <a:t>اصول برنامه </a:t>
            </a:r>
            <a:r>
              <a:rPr lang="fa-IR" b="1" dirty="0" smtClean="0">
                <a:cs typeface="B Nazanin" panose="00000400000000000000" pitchFamily="2" charset="-78"/>
              </a:rPr>
              <a:t>ریزی</a:t>
            </a:r>
          </a:p>
          <a:p>
            <a:pPr algn="just">
              <a:lnSpc>
                <a:spcPct val="150000"/>
              </a:lnSpc>
              <a:buFont typeface="Wingdings" panose="05000000000000000000" pitchFamily="2" charset="2"/>
              <a:buChar char="ü"/>
            </a:pPr>
            <a:r>
              <a:rPr lang="fa-IR" dirty="0" smtClean="0">
                <a:cs typeface="B Nazanin" panose="00000400000000000000" pitchFamily="2" charset="-78"/>
              </a:rPr>
              <a:t>هدف</a:t>
            </a:r>
            <a:endParaRPr lang="fa-IR" dirty="0">
              <a:cs typeface="B Nazanin" panose="00000400000000000000" pitchFamily="2" charset="-78"/>
            </a:endParaRPr>
          </a:p>
          <a:p>
            <a:pPr algn="just">
              <a:lnSpc>
                <a:spcPct val="150000"/>
              </a:lnSpc>
              <a:buFont typeface="Wingdings" panose="05000000000000000000" pitchFamily="2" charset="2"/>
              <a:buChar char="ü"/>
            </a:pPr>
            <a:r>
              <a:rPr lang="fa-IR" dirty="0" smtClean="0">
                <a:cs typeface="B Nazanin" panose="00000400000000000000" pitchFamily="2" charset="-78"/>
              </a:rPr>
              <a:t>واحد </a:t>
            </a:r>
            <a:r>
              <a:rPr lang="fa-IR" dirty="0">
                <a:cs typeface="B Nazanin" panose="00000400000000000000" pitchFamily="2" charset="-78"/>
              </a:rPr>
              <a:t>زمانی </a:t>
            </a:r>
            <a:r>
              <a:rPr lang="fa-IR" dirty="0" smtClean="0">
                <a:cs typeface="B Nazanin" panose="00000400000000000000" pitchFamily="2" charset="-78"/>
              </a:rPr>
              <a:t>مناسب. پارت مطالعاتی دروس عمومی 60 دقیقه. پارت مطالعاتی دروس اختصاصی 90 دقیقه</a:t>
            </a:r>
            <a:endParaRPr lang="fa-IR" dirty="0">
              <a:cs typeface="B Nazanin" panose="00000400000000000000" pitchFamily="2" charset="-78"/>
            </a:endParaRPr>
          </a:p>
          <a:p>
            <a:pPr algn="just">
              <a:lnSpc>
                <a:spcPct val="150000"/>
              </a:lnSpc>
              <a:buFont typeface="Wingdings" panose="05000000000000000000" pitchFamily="2" charset="2"/>
              <a:buChar char="ü"/>
            </a:pPr>
            <a:r>
              <a:rPr lang="fa-IR" dirty="0" smtClean="0">
                <a:cs typeface="B Nazanin" panose="00000400000000000000" pitchFamily="2" charset="-78"/>
              </a:rPr>
              <a:t> </a:t>
            </a:r>
            <a:r>
              <a:rPr lang="fa-IR" dirty="0">
                <a:cs typeface="B Nazanin" panose="00000400000000000000" pitchFamily="2" charset="-78"/>
              </a:rPr>
              <a:t>اعتقاد به برنامه</a:t>
            </a:r>
          </a:p>
          <a:p>
            <a:pPr algn="just">
              <a:lnSpc>
                <a:spcPct val="150000"/>
              </a:lnSpc>
              <a:buFont typeface="Wingdings" panose="05000000000000000000" pitchFamily="2" charset="2"/>
              <a:buChar char="ü"/>
            </a:pPr>
            <a:r>
              <a:rPr lang="fa-IR" dirty="0" smtClean="0">
                <a:cs typeface="B Nazanin" panose="00000400000000000000" pitchFamily="2" charset="-78"/>
              </a:rPr>
              <a:t> </a:t>
            </a:r>
            <a:r>
              <a:rPr lang="fa-IR" dirty="0">
                <a:cs typeface="B Nazanin" panose="00000400000000000000" pitchFamily="2" charset="-78"/>
              </a:rPr>
              <a:t>واقع بینانه بودن</a:t>
            </a:r>
          </a:p>
          <a:p>
            <a:pPr algn="just">
              <a:lnSpc>
                <a:spcPct val="150000"/>
              </a:lnSpc>
              <a:buFont typeface="Wingdings" panose="05000000000000000000" pitchFamily="2" charset="2"/>
              <a:buChar char="ü"/>
            </a:pPr>
            <a:r>
              <a:rPr lang="fa-IR" dirty="0" smtClean="0">
                <a:cs typeface="B Nazanin" panose="00000400000000000000" pitchFamily="2" charset="-78"/>
              </a:rPr>
              <a:t> </a:t>
            </a:r>
            <a:r>
              <a:rPr lang="fa-IR" dirty="0">
                <a:cs typeface="B Nazanin" panose="00000400000000000000" pitchFamily="2" charset="-78"/>
              </a:rPr>
              <a:t>ارزیابی مستمر و </a:t>
            </a:r>
            <a:r>
              <a:rPr lang="fa-IR" dirty="0" smtClean="0">
                <a:cs typeface="B Nazanin" panose="00000400000000000000" pitchFamily="2" charset="-78"/>
              </a:rPr>
              <a:t>اصلاح</a:t>
            </a:r>
          </a:p>
          <a:p>
            <a:endParaRPr lang="fa-IR" dirty="0" smtClean="0"/>
          </a:p>
          <a:p>
            <a:pPr marL="109728" indent="0">
              <a:buNone/>
            </a:pPr>
            <a:endParaRPr lang="fa-IR" dirty="0" smtClean="0"/>
          </a:p>
        </p:txBody>
      </p:sp>
    </p:spTree>
    <p:extLst>
      <p:ext uri="{BB962C8B-B14F-4D97-AF65-F5344CB8AC3E}">
        <p14:creationId xmlns:p14="http://schemas.microsoft.com/office/powerpoint/2010/main" val="1967803420"/>
      </p:ext>
    </p:extLst>
  </p:cSld>
  <p:clrMapOvr>
    <a:masterClrMapping/>
  </p:clrMapOvr>
  <p:transition spd="slow">
    <p:comb/>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052736"/>
            <a:ext cx="8579296" cy="5184576"/>
          </a:xfrm>
        </p:spPr>
        <p:txBody>
          <a:bodyPr>
            <a:normAutofit/>
          </a:bodyPr>
          <a:lstStyle/>
          <a:p>
            <a:pPr>
              <a:lnSpc>
                <a:spcPct val="150000"/>
              </a:lnSpc>
              <a:buFont typeface="Wingdings" panose="05000000000000000000" pitchFamily="2" charset="2"/>
              <a:buChar char="ü"/>
            </a:pPr>
            <a:r>
              <a:rPr lang="fa-IR" dirty="0" smtClean="0">
                <a:cs typeface="B Nazanin" panose="00000400000000000000" pitchFamily="2" charset="-78"/>
              </a:rPr>
              <a:t>تطابق </a:t>
            </a:r>
            <a:r>
              <a:rPr lang="fa-IR" dirty="0">
                <a:cs typeface="B Nazanin" panose="00000400000000000000" pitchFamily="2" charset="-78"/>
              </a:rPr>
              <a:t>نداشتن برنامه با توانایی شخصی</a:t>
            </a:r>
          </a:p>
          <a:p>
            <a:pPr>
              <a:lnSpc>
                <a:spcPct val="150000"/>
              </a:lnSpc>
              <a:buFont typeface="Wingdings" panose="05000000000000000000" pitchFamily="2" charset="2"/>
              <a:buChar char="ü"/>
            </a:pPr>
            <a:r>
              <a:rPr lang="fa-IR" dirty="0" smtClean="0">
                <a:cs typeface="B Nazanin" panose="00000400000000000000" pitchFamily="2" charset="-78"/>
              </a:rPr>
              <a:t>عدم </a:t>
            </a:r>
            <a:r>
              <a:rPr lang="fa-IR" dirty="0">
                <a:cs typeface="B Nazanin" panose="00000400000000000000" pitchFamily="2" charset="-78"/>
              </a:rPr>
              <a:t>رعایت اصول برنامه ریزی</a:t>
            </a:r>
          </a:p>
          <a:p>
            <a:pPr>
              <a:lnSpc>
                <a:spcPct val="150000"/>
              </a:lnSpc>
              <a:buFont typeface="Wingdings" panose="05000000000000000000" pitchFamily="2" charset="2"/>
              <a:buChar char="ü"/>
            </a:pPr>
            <a:r>
              <a:rPr lang="fa-IR" dirty="0" smtClean="0">
                <a:cs typeface="B Nazanin" panose="00000400000000000000" pitchFamily="2" charset="-78"/>
              </a:rPr>
              <a:t> </a:t>
            </a:r>
            <a:r>
              <a:rPr lang="fa-IR" dirty="0">
                <a:cs typeface="B Nazanin" panose="00000400000000000000" pitchFamily="2" charset="-78"/>
              </a:rPr>
              <a:t>انعطاف پذیر نبودن </a:t>
            </a:r>
            <a:r>
              <a:rPr lang="fa-IR" dirty="0" smtClean="0">
                <a:cs typeface="B Nazanin" panose="00000400000000000000" pitchFamily="2" charset="-78"/>
              </a:rPr>
              <a:t>برنامه- عدم وجود پنجره های خالی در برنامه</a:t>
            </a:r>
            <a:endParaRPr lang="fa-IR" dirty="0">
              <a:cs typeface="B Nazanin" panose="00000400000000000000" pitchFamily="2" charset="-78"/>
            </a:endParaRPr>
          </a:p>
          <a:p>
            <a:pPr>
              <a:lnSpc>
                <a:spcPct val="150000"/>
              </a:lnSpc>
              <a:buFont typeface="Wingdings" panose="05000000000000000000" pitchFamily="2" charset="2"/>
              <a:buChar char="ü"/>
            </a:pPr>
            <a:r>
              <a:rPr lang="fa-IR" dirty="0" smtClean="0">
                <a:cs typeface="B Nazanin" panose="00000400000000000000" pitchFamily="2" charset="-78"/>
              </a:rPr>
              <a:t> </a:t>
            </a:r>
            <a:r>
              <a:rPr lang="fa-IR" dirty="0">
                <a:cs typeface="B Nazanin" panose="00000400000000000000" pitchFamily="2" charset="-78"/>
              </a:rPr>
              <a:t>احساس عدم نیاز به برنامه</a:t>
            </a:r>
          </a:p>
          <a:p>
            <a:pPr>
              <a:lnSpc>
                <a:spcPct val="150000"/>
              </a:lnSpc>
              <a:buFont typeface="Wingdings" panose="05000000000000000000" pitchFamily="2" charset="2"/>
              <a:buChar char="ü"/>
            </a:pPr>
            <a:r>
              <a:rPr lang="fa-IR" dirty="0" smtClean="0">
                <a:cs typeface="B Nazanin" panose="00000400000000000000" pitchFamily="2" charset="-78"/>
              </a:rPr>
              <a:t> تغییر </a:t>
            </a:r>
            <a:r>
              <a:rPr lang="fa-IR" dirty="0">
                <a:cs typeface="B Nazanin" panose="00000400000000000000" pitchFamily="2" charset="-78"/>
              </a:rPr>
              <a:t>گریزی</a:t>
            </a:r>
          </a:p>
          <a:p>
            <a:pPr>
              <a:lnSpc>
                <a:spcPct val="150000"/>
              </a:lnSpc>
              <a:buFont typeface="Wingdings" panose="05000000000000000000" pitchFamily="2" charset="2"/>
              <a:buChar char="ü"/>
            </a:pPr>
            <a:r>
              <a:rPr lang="fa-IR" dirty="0" smtClean="0">
                <a:cs typeface="B Nazanin" panose="00000400000000000000" pitchFamily="2" charset="-78"/>
              </a:rPr>
              <a:t> </a:t>
            </a:r>
            <a:r>
              <a:rPr lang="fa-IR" dirty="0">
                <a:cs typeface="B Nazanin" panose="00000400000000000000" pitchFamily="2" charset="-78"/>
              </a:rPr>
              <a:t>ضعف اعتماد به نفس</a:t>
            </a:r>
            <a:endParaRPr lang="fa-IR" dirty="0" smtClean="0">
              <a:cs typeface="B Nazanin" panose="00000400000000000000" pitchFamily="2" charset="-78"/>
            </a:endParaRPr>
          </a:p>
          <a:p>
            <a:pPr marL="109728" indent="0">
              <a:lnSpc>
                <a:spcPct val="150000"/>
              </a:lnSpc>
              <a:buNone/>
            </a:pPr>
            <a:endParaRPr lang="fa-IR" dirty="0" smtClean="0">
              <a:cs typeface="B Nazanin" panose="00000400000000000000" pitchFamily="2" charset="-78"/>
            </a:endParaRPr>
          </a:p>
        </p:txBody>
      </p:sp>
      <p:sp>
        <p:nvSpPr>
          <p:cNvPr id="2" name="Title 1"/>
          <p:cNvSpPr>
            <a:spLocks noGrp="1"/>
          </p:cNvSpPr>
          <p:nvPr>
            <p:ph type="title"/>
          </p:nvPr>
        </p:nvSpPr>
        <p:spPr>
          <a:xfrm>
            <a:off x="457200" y="116632"/>
            <a:ext cx="8229600" cy="648072"/>
          </a:xfrm>
        </p:spPr>
        <p:txBody>
          <a:bodyPr>
            <a:normAutofit fontScale="90000"/>
          </a:bodyPr>
          <a:lstStyle/>
          <a:p>
            <a:pPr algn="ctr"/>
            <a:r>
              <a:rPr lang="fa-IR" dirty="0" smtClean="0">
                <a:cs typeface="B Nazanin" panose="00000400000000000000" pitchFamily="2" charset="-78"/>
              </a:rPr>
              <a:t/>
            </a:r>
            <a:br>
              <a:rPr lang="fa-IR" dirty="0" smtClean="0">
                <a:cs typeface="B Nazanin" panose="00000400000000000000" pitchFamily="2" charset="-78"/>
              </a:rPr>
            </a:br>
            <a:r>
              <a:rPr lang="fa-IR" sz="3600" dirty="0" smtClean="0">
                <a:cs typeface="2  Badr" panose="00000400000000000000" pitchFamily="2" charset="-78"/>
              </a:rPr>
              <a:t>عوامل </a:t>
            </a:r>
            <a:r>
              <a:rPr lang="fa-IR" sz="3600" dirty="0">
                <a:cs typeface="2  Badr" panose="00000400000000000000" pitchFamily="2" charset="-78"/>
              </a:rPr>
              <a:t>تهدید کننده برنامه</a:t>
            </a:r>
            <a:r>
              <a:rPr lang="fa-IR" dirty="0">
                <a:cs typeface="B Nazanin" panose="00000400000000000000" pitchFamily="2" charset="-78"/>
              </a:rPr>
              <a:t/>
            </a:r>
            <a:br>
              <a:rPr lang="fa-IR" dirty="0">
                <a:cs typeface="B Nazanin" panose="00000400000000000000" pitchFamily="2" charset="-78"/>
              </a:rPr>
            </a:br>
            <a:endParaRPr lang="fa-IR" b="1" dirty="0">
              <a:solidFill>
                <a:schemeClr val="accent2"/>
              </a:solidFill>
            </a:endParaRPr>
          </a:p>
        </p:txBody>
      </p:sp>
    </p:spTree>
    <p:extLst>
      <p:ext uri="{BB962C8B-B14F-4D97-AF65-F5344CB8AC3E}">
        <p14:creationId xmlns:p14="http://schemas.microsoft.com/office/powerpoint/2010/main" val="2586992848"/>
      </p:ext>
    </p:extLst>
  </p:cSld>
  <p:clrMapOvr>
    <a:masterClrMapping/>
  </p:clrMapOvr>
  <p:transition spd="slow">
    <p:comb/>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476672"/>
            <a:ext cx="8579296" cy="5832648"/>
          </a:xfrm>
        </p:spPr>
        <p:txBody>
          <a:bodyPr>
            <a:normAutofit/>
          </a:bodyPr>
          <a:lstStyle/>
          <a:p>
            <a:pPr marL="109728" indent="0" algn="ctr">
              <a:lnSpc>
                <a:spcPct val="150000"/>
              </a:lnSpc>
              <a:buNone/>
            </a:pPr>
            <a:r>
              <a:rPr lang="fa-IR" b="1" dirty="0">
                <a:cs typeface="B Nazanin" panose="00000400000000000000" pitchFamily="2" charset="-78"/>
              </a:rPr>
              <a:t>مراحل برنامه </a:t>
            </a:r>
            <a:r>
              <a:rPr lang="fa-IR" b="1" dirty="0" smtClean="0">
                <a:cs typeface="B Nazanin" panose="00000400000000000000" pitchFamily="2" charset="-78"/>
              </a:rPr>
              <a:t>ریزی</a:t>
            </a:r>
          </a:p>
          <a:p>
            <a:pPr>
              <a:lnSpc>
                <a:spcPct val="150000"/>
              </a:lnSpc>
            </a:pPr>
            <a:r>
              <a:rPr lang="fa-IR" dirty="0">
                <a:cs typeface="B Nazanin" panose="00000400000000000000" pitchFamily="2" charset="-78"/>
              </a:rPr>
              <a:t>1 . شناسایی وضع موجود</a:t>
            </a:r>
          </a:p>
          <a:p>
            <a:pPr>
              <a:lnSpc>
                <a:spcPct val="150000"/>
              </a:lnSpc>
            </a:pPr>
            <a:r>
              <a:rPr lang="fa-IR" dirty="0">
                <a:cs typeface="B Nazanin" panose="00000400000000000000" pitchFamily="2" charset="-78"/>
              </a:rPr>
              <a:t>2 . پیش بینی روش ها و وسایل و تعیین </a:t>
            </a:r>
            <a:r>
              <a:rPr lang="fa-IR" dirty="0" smtClean="0">
                <a:cs typeface="B Nazanin" panose="00000400000000000000" pitchFamily="2" charset="-78"/>
              </a:rPr>
              <a:t>نوع </a:t>
            </a:r>
            <a:r>
              <a:rPr lang="fa-IR" dirty="0">
                <a:cs typeface="B Nazanin" panose="00000400000000000000" pitchFamily="2" charset="-78"/>
              </a:rPr>
              <a:t>برنامه</a:t>
            </a:r>
          </a:p>
          <a:p>
            <a:pPr>
              <a:lnSpc>
                <a:spcPct val="150000"/>
              </a:lnSpc>
            </a:pPr>
            <a:r>
              <a:rPr lang="fa-IR" dirty="0">
                <a:cs typeface="B Nazanin" panose="00000400000000000000" pitchFamily="2" charset="-78"/>
              </a:rPr>
              <a:t>3 . تهیه فهرستی از فعالیت های روزانه</a:t>
            </a:r>
          </a:p>
          <a:p>
            <a:pPr>
              <a:lnSpc>
                <a:spcPct val="150000"/>
              </a:lnSpc>
            </a:pPr>
            <a:r>
              <a:rPr lang="fa-IR" dirty="0">
                <a:cs typeface="B Nazanin" panose="00000400000000000000" pitchFamily="2" charset="-78"/>
              </a:rPr>
              <a:t>4 . اولویت بندی و تعیین زمان مناسب</a:t>
            </a:r>
          </a:p>
          <a:p>
            <a:pPr>
              <a:lnSpc>
                <a:spcPct val="150000"/>
              </a:lnSpc>
            </a:pPr>
            <a:r>
              <a:rPr lang="fa-IR" dirty="0">
                <a:cs typeface="B Nazanin" panose="00000400000000000000" pitchFamily="2" charset="-78"/>
              </a:rPr>
              <a:t>5 . تهیه و تنظیم جدول برنامه</a:t>
            </a:r>
          </a:p>
          <a:p>
            <a:pPr>
              <a:lnSpc>
                <a:spcPct val="150000"/>
              </a:lnSpc>
            </a:pPr>
            <a:r>
              <a:rPr lang="fa-IR" dirty="0">
                <a:cs typeface="B Nazanin" panose="00000400000000000000" pitchFamily="2" charset="-78"/>
              </a:rPr>
              <a:t>6 . اجرا و ارزشیابی برنامه</a:t>
            </a:r>
            <a:endParaRPr lang="fa-IR" dirty="0" smtClean="0">
              <a:cs typeface="B Nazanin" panose="00000400000000000000" pitchFamily="2" charset="-78"/>
            </a:endParaRPr>
          </a:p>
          <a:p>
            <a:pPr marL="109728" indent="0">
              <a:lnSpc>
                <a:spcPct val="150000"/>
              </a:lnSpc>
              <a:buNone/>
            </a:pPr>
            <a:endParaRPr lang="fa-IR" dirty="0" smtClean="0">
              <a:cs typeface="B Nazanin" panose="00000400000000000000" pitchFamily="2" charset="-78"/>
            </a:endParaRPr>
          </a:p>
        </p:txBody>
      </p:sp>
    </p:spTree>
    <p:extLst>
      <p:ext uri="{BB962C8B-B14F-4D97-AF65-F5344CB8AC3E}">
        <p14:creationId xmlns:p14="http://schemas.microsoft.com/office/powerpoint/2010/main" val="982427341"/>
      </p:ext>
    </p:extLst>
  </p:cSld>
  <p:clrMapOvr>
    <a:masterClrMapping/>
  </p:clrMapOvr>
  <p:transition spd="slow">
    <p:comb/>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764704"/>
            <a:ext cx="8928992" cy="5976664"/>
          </a:xfrm>
        </p:spPr>
        <p:txBody>
          <a:bodyPr>
            <a:normAutofit fontScale="77500" lnSpcReduction="20000"/>
          </a:bodyPr>
          <a:lstStyle/>
          <a:p>
            <a:pPr marL="109728" indent="0">
              <a:lnSpc>
                <a:spcPct val="170000"/>
              </a:lnSpc>
              <a:buNone/>
            </a:pPr>
            <a:r>
              <a:rPr lang="fa-IR" sz="2900" dirty="0" smtClean="0">
                <a:cs typeface="B Nazanin" panose="00000400000000000000" pitchFamily="2" charset="-78"/>
              </a:rPr>
              <a:t>1- ترکیب تحلیلی-توصیفی و اختصاصی – عمومی رعایت شود</a:t>
            </a:r>
          </a:p>
          <a:p>
            <a:pPr marL="109728" indent="0">
              <a:lnSpc>
                <a:spcPct val="170000"/>
              </a:lnSpc>
              <a:buNone/>
            </a:pPr>
            <a:r>
              <a:rPr lang="fa-IR" sz="2900" dirty="0" smtClean="0">
                <a:cs typeface="B Nazanin" panose="00000400000000000000" pitchFamily="2" charset="-78"/>
              </a:rPr>
              <a:t>2- تایم استراحت در بیشترین حالت 15 دقیقه. درتایم استراحت فقط استراحت ذهنی باشد</a:t>
            </a:r>
          </a:p>
          <a:p>
            <a:pPr marL="109728" indent="0">
              <a:lnSpc>
                <a:spcPct val="170000"/>
              </a:lnSpc>
              <a:buNone/>
            </a:pPr>
            <a:r>
              <a:rPr lang="fa-IR" sz="2900" dirty="0" smtClean="0">
                <a:cs typeface="B Nazanin" panose="00000400000000000000" pitchFamily="2" charset="-78"/>
              </a:rPr>
              <a:t>3- برنامه راهبردی و برنامه مدرسه با هم پوشش داده شود</a:t>
            </a:r>
          </a:p>
          <a:p>
            <a:pPr marL="109728" indent="0">
              <a:lnSpc>
                <a:spcPct val="170000"/>
              </a:lnSpc>
              <a:buNone/>
            </a:pPr>
            <a:r>
              <a:rPr lang="fa-IR" sz="2900" dirty="0" smtClean="0">
                <a:cs typeface="B Nazanin" panose="00000400000000000000" pitchFamily="2" charset="-78"/>
              </a:rPr>
              <a:t>4- دربرنامه تایم مرور وجود داشته باشد و پنجره خالی یا جبرانی نیز وجود داشته یاشد</a:t>
            </a:r>
          </a:p>
          <a:p>
            <a:pPr marL="109728" indent="0">
              <a:lnSpc>
                <a:spcPct val="170000"/>
              </a:lnSpc>
              <a:buNone/>
            </a:pPr>
            <a:r>
              <a:rPr lang="fa-IR" sz="2900" dirty="0" smtClean="0">
                <a:cs typeface="B Nazanin" panose="00000400000000000000" pitchFamily="2" charset="-78"/>
              </a:rPr>
              <a:t>5- برنامه با درسی که انرژی زیادی می خواهد شروع شود</a:t>
            </a:r>
          </a:p>
          <a:p>
            <a:pPr marL="109728" indent="0">
              <a:lnSpc>
                <a:spcPct val="170000"/>
              </a:lnSpc>
              <a:buNone/>
            </a:pPr>
            <a:r>
              <a:rPr lang="fa-IR" sz="2900" dirty="0" smtClean="0">
                <a:cs typeface="B Nazanin" panose="00000400000000000000" pitchFamily="2" charset="-78"/>
              </a:rPr>
              <a:t>6- برنامه متناسب با ویژگی دانش آموز باشد</a:t>
            </a:r>
            <a:endParaRPr lang="en-US" sz="2900" dirty="0" smtClean="0">
              <a:cs typeface="B Nazanin" panose="00000400000000000000" pitchFamily="2" charset="-78"/>
            </a:endParaRPr>
          </a:p>
          <a:p>
            <a:pPr marL="109728" indent="0">
              <a:lnSpc>
                <a:spcPct val="170000"/>
              </a:lnSpc>
              <a:buNone/>
            </a:pPr>
            <a:r>
              <a:rPr lang="fa-IR" sz="2900" dirty="0" smtClean="0">
                <a:cs typeface="B Nazanin" panose="00000400000000000000" pitchFamily="2" charset="-78"/>
              </a:rPr>
              <a:t>7- ابتدای مطالعه در حد 10 دقیقه مرور مباحث قبلی</a:t>
            </a:r>
          </a:p>
          <a:p>
            <a:pPr marL="109728" indent="0">
              <a:lnSpc>
                <a:spcPct val="170000"/>
              </a:lnSpc>
              <a:buNone/>
            </a:pPr>
            <a:r>
              <a:rPr lang="fa-IR" sz="2900" dirty="0" smtClean="0">
                <a:cs typeface="B Nazanin" panose="00000400000000000000" pitchFamily="2" charset="-78"/>
              </a:rPr>
              <a:t>8- انتهای مطالعه تست کار کردن همان مبحث</a:t>
            </a:r>
          </a:p>
          <a:p>
            <a:pPr marL="109728" indent="0">
              <a:lnSpc>
                <a:spcPct val="170000"/>
              </a:lnSpc>
              <a:buNone/>
            </a:pPr>
            <a:r>
              <a:rPr lang="fa-IR" sz="2900" dirty="0" smtClean="0">
                <a:cs typeface="B Nazanin" panose="00000400000000000000" pitchFamily="2" charset="-78"/>
              </a:rPr>
              <a:t>9- برای دانش آموزی که خودتنظیمی دارد یا قوی هست نیاز به مشخص کردن ساعت نیست</a:t>
            </a:r>
          </a:p>
          <a:p>
            <a:pPr marL="109728" indent="0">
              <a:lnSpc>
                <a:spcPct val="170000"/>
              </a:lnSpc>
              <a:buNone/>
            </a:pPr>
            <a:r>
              <a:rPr lang="fa-IR" sz="2900" dirty="0" smtClean="0">
                <a:cs typeface="B Nazanin" panose="00000400000000000000" pitchFamily="2" charset="-78"/>
              </a:rPr>
              <a:t>10- بعداز هر سه پارت مطالعاتی یک پارت صرفا تست زنی مطابق کنکور</a:t>
            </a:r>
          </a:p>
          <a:p>
            <a:pPr marL="109728" indent="0">
              <a:lnSpc>
                <a:spcPct val="170000"/>
              </a:lnSpc>
              <a:buNone/>
            </a:pPr>
            <a:endParaRPr lang="fa-IR" dirty="0" smtClean="0">
              <a:cs typeface="B Nazanin" panose="00000400000000000000" pitchFamily="2" charset="-78"/>
            </a:endParaRPr>
          </a:p>
          <a:p>
            <a:pPr marL="109728" indent="0">
              <a:lnSpc>
                <a:spcPct val="170000"/>
              </a:lnSpc>
              <a:buNone/>
            </a:pPr>
            <a:endParaRPr lang="fa-IR" dirty="0" smtClean="0">
              <a:cs typeface="B Nazanin" panose="00000400000000000000" pitchFamily="2" charset="-78"/>
            </a:endParaRPr>
          </a:p>
        </p:txBody>
      </p:sp>
      <p:sp>
        <p:nvSpPr>
          <p:cNvPr id="2" name="Title 1"/>
          <p:cNvSpPr>
            <a:spLocks noGrp="1"/>
          </p:cNvSpPr>
          <p:nvPr>
            <p:ph type="title"/>
          </p:nvPr>
        </p:nvSpPr>
        <p:spPr>
          <a:xfrm>
            <a:off x="457200" y="116632"/>
            <a:ext cx="8229600" cy="648072"/>
          </a:xfrm>
        </p:spPr>
        <p:txBody>
          <a:bodyPr>
            <a:normAutofit fontScale="90000"/>
          </a:bodyPr>
          <a:lstStyle/>
          <a:p>
            <a:pPr algn="ctr"/>
            <a:r>
              <a:rPr lang="fa-IR" dirty="0" smtClean="0">
                <a:cs typeface="B Nazanin" panose="00000400000000000000" pitchFamily="2" charset="-78"/>
              </a:rPr>
              <a:t/>
            </a:r>
            <a:br>
              <a:rPr lang="fa-IR" dirty="0" smtClean="0">
                <a:cs typeface="B Nazanin" panose="00000400000000000000" pitchFamily="2" charset="-78"/>
              </a:rPr>
            </a:br>
            <a:r>
              <a:rPr lang="fa-IR" sz="3600" dirty="0" smtClean="0">
                <a:cs typeface="2  Badr" panose="00000400000000000000" pitchFamily="2" charset="-78"/>
              </a:rPr>
              <a:t>نکات </a:t>
            </a:r>
            <a:r>
              <a:rPr lang="fa-IR" sz="3600" dirty="0">
                <a:cs typeface="2  Badr" panose="00000400000000000000" pitchFamily="2" charset="-78"/>
              </a:rPr>
              <a:t>مهم در برنامه ریزی</a:t>
            </a:r>
            <a:r>
              <a:rPr lang="fa-IR" dirty="0">
                <a:cs typeface="B Nazanin" panose="00000400000000000000" pitchFamily="2" charset="-78"/>
              </a:rPr>
              <a:t/>
            </a:r>
            <a:br>
              <a:rPr lang="fa-IR" dirty="0">
                <a:cs typeface="B Nazanin" panose="00000400000000000000" pitchFamily="2" charset="-78"/>
              </a:rPr>
            </a:br>
            <a:endParaRPr lang="fa-IR" b="1" dirty="0">
              <a:solidFill>
                <a:schemeClr val="accent2"/>
              </a:solidFill>
            </a:endParaRPr>
          </a:p>
        </p:txBody>
      </p:sp>
    </p:spTree>
    <p:extLst>
      <p:ext uri="{BB962C8B-B14F-4D97-AF65-F5344CB8AC3E}">
        <p14:creationId xmlns:p14="http://schemas.microsoft.com/office/powerpoint/2010/main" val="1530582244"/>
      </p:ext>
    </p:extLst>
  </p:cSld>
  <p:clrMapOvr>
    <a:masterClrMapping/>
  </p:clrMapOvr>
  <p:transition spd="slow">
    <p:comb/>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052736"/>
            <a:ext cx="8579296" cy="5184576"/>
          </a:xfrm>
        </p:spPr>
        <p:txBody>
          <a:bodyPr>
            <a:normAutofit/>
          </a:bodyPr>
          <a:lstStyle/>
          <a:p>
            <a:pPr>
              <a:lnSpc>
                <a:spcPct val="150000"/>
              </a:lnSpc>
              <a:buFont typeface="Wingdings" panose="05000000000000000000" pitchFamily="2" charset="2"/>
              <a:buChar char="v"/>
            </a:pPr>
            <a:r>
              <a:rPr lang="fa-IR" b="1" dirty="0" smtClean="0">
                <a:cs typeface="B Nazanin" panose="00000400000000000000" pitchFamily="2" charset="-78"/>
              </a:rPr>
              <a:t>انواع برنامه</a:t>
            </a:r>
            <a:endParaRPr lang="fa-IR" dirty="0" smtClean="0">
              <a:cs typeface="B Nazanin" panose="00000400000000000000" pitchFamily="2" charset="-78"/>
            </a:endParaRPr>
          </a:p>
          <a:p>
            <a:pPr>
              <a:lnSpc>
                <a:spcPct val="150000"/>
              </a:lnSpc>
            </a:pPr>
            <a:r>
              <a:rPr lang="fa-IR" b="1" dirty="0" smtClean="0">
                <a:cs typeface="B Nazanin" panose="00000400000000000000" pitchFamily="2" charset="-78"/>
              </a:rPr>
              <a:t>متمرکز </a:t>
            </a:r>
            <a:r>
              <a:rPr lang="fa-IR" b="1" dirty="0">
                <a:cs typeface="B Nazanin" panose="00000400000000000000" pitchFamily="2" charset="-78"/>
              </a:rPr>
              <a:t>بر دروس امروز – مرور </a:t>
            </a:r>
            <a:r>
              <a:rPr lang="fa-IR" b="1" dirty="0" smtClean="0">
                <a:cs typeface="B Nazanin" panose="00000400000000000000" pitchFamily="2" charset="-78"/>
              </a:rPr>
              <a:t>دروس فردا</a:t>
            </a:r>
          </a:p>
          <a:p>
            <a:pPr marL="109728" indent="0">
              <a:lnSpc>
                <a:spcPct val="150000"/>
              </a:lnSpc>
              <a:buNone/>
            </a:pPr>
            <a:r>
              <a:rPr lang="fa-IR" sz="2400" dirty="0" smtClean="0">
                <a:cs typeface="B Nazanin" panose="00000400000000000000" pitchFamily="2" charset="-78"/>
              </a:rPr>
              <a:t>درس هایی که امروز در مدرسه تدریس شده را مطالعه و درس های فردا را پیش خوانی با مرور می کنیم</a:t>
            </a:r>
            <a:endParaRPr lang="fa-IR" sz="2400" dirty="0">
              <a:cs typeface="B Nazanin" panose="00000400000000000000" pitchFamily="2" charset="-78"/>
            </a:endParaRPr>
          </a:p>
          <a:p>
            <a:pPr>
              <a:lnSpc>
                <a:spcPct val="150000"/>
              </a:lnSpc>
            </a:pPr>
            <a:r>
              <a:rPr lang="fa-IR" b="1" dirty="0" smtClean="0">
                <a:cs typeface="B Nazanin" panose="00000400000000000000" pitchFamily="2" charset="-78"/>
              </a:rPr>
              <a:t>مرور </a:t>
            </a:r>
            <a:r>
              <a:rPr lang="fa-IR" b="1" dirty="0">
                <a:cs typeface="B Nazanin" panose="00000400000000000000" pitchFamily="2" charset="-78"/>
              </a:rPr>
              <a:t>امروز - متمرکز بر دروس </a:t>
            </a:r>
            <a:r>
              <a:rPr lang="fa-IR" b="1" dirty="0" smtClean="0">
                <a:cs typeface="B Nazanin" panose="00000400000000000000" pitchFamily="2" charset="-78"/>
              </a:rPr>
              <a:t>فردا</a:t>
            </a:r>
          </a:p>
          <a:p>
            <a:pPr marL="109728" indent="0">
              <a:lnSpc>
                <a:spcPct val="150000"/>
              </a:lnSpc>
              <a:buNone/>
            </a:pPr>
            <a:r>
              <a:rPr lang="fa-IR" sz="2400" dirty="0" smtClean="0">
                <a:cs typeface="B Nazanin" panose="00000400000000000000" pitchFamily="2" charset="-78"/>
              </a:rPr>
              <a:t>درس های امروز را یک مرور می کنیم و تمرکز روی درس های فردا است.ایده آل برنامه نوع اول است ولی برای همه دانش آموزان صدق نمی کند</a:t>
            </a:r>
          </a:p>
        </p:txBody>
      </p:sp>
    </p:spTree>
    <p:extLst>
      <p:ext uri="{BB962C8B-B14F-4D97-AF65-F5344CB8AC3E}">
        <p14:creationId xmlns:p14="http://schemas.microsoft.com/office/powerpoint/2010/main" val="3998093020"/>
      </p:ext>
    </p:extLst>
  </p:cSld>
  <p:clrMapOvr>
    <a:masterClrMapping/>
  </p:clrMapOvr>
  <p:transition spd="slow">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052736"/>
            <a:ext cx="8579296" cy="5184576"/>
          </a:xfrm>
        </p:spPr>
        <p:txBody>
          <a:bodyPr>
            <a:normAutofit/>
          </a:bodyPr>
          <a:lstStyle/>
          <a:p>
            <a:pPr marL="109728" indent="0" algn="just">
              <a:lnSpc>
                <a:spcPct val="150000"/>
              </a:lnSpc>
              <a:buNone/>
            </a:pPr>
            <a:r>
              <a:rPr lang="fa-IR" b="1" dirty="0">
                <a:cs typeface="B Nazanin" panose="00000400000000000000" pitchFamily="2" charset="-78"/>
              </a:rPr>
              <a:t>برنامه مدرسه و برنامه راهبردی </a:t>
            </a:r>
            <a:r>
              <a:rPr lang="fa-IR" b="1" dirty="0" smtClean="0">
                <a:cs typeface="B Nazanin" panose="00000400000000000000" pitchFamily="2" charset="-78"/>
              </a:rPr>
              <a:t>آزمون</a:t>
            </a:r>
            <a:endParaRPr lang="en-US" b="1" dirty="0" smtClean="0">
              <a:cs typeface="B Nazanin" panose="00000400000000000000" pitchFamily="2" charset="-78"/>
            </a:endParaRPr>
          </a:p>
          <a:p>
            <a:pPr algn="just">
              <a:lnSpc>
                <a:spcPct val="150000"/>
              </a:lnSpc>
            </a:pPr>
            <a:r>
              <a:rPr lang="fa-IR" dirty="0" smtClean="0">
                <a:cs typeface="B Nazanin" panose="00000400000000000000" pitchFamily="2" charset="-78"/>
              </a:rPr>
              <a:t>برنامه </a:t>
            </a:r>
            <a:r>
              <a:rPr lang="fa-IR" dirty="0">
                <a:cs typeface="B Nazanin" panose="00000400000000000000" pitchFamily="2" charset="-78"/>
              </a:rPr>
              <a:t>ریزی براساس دروس مدرسه </a:t>
            </a:r>
            <a:r>
              <a:rPr lang="en-US" dirty="0" smtClean="0">
                <a:cs typeface="B Nazanin" panose="00000400000000000000" pitchFamily="2" charset="-78"/>
              </a:rPr>
              <a:t>)</a:t>
            </a:r>
            <a:r>
              <a:rPr lang="fa-IR" dirty="0" smtClean="0">
                <a:cs typeface="B Nazanin" panose="00000400000000000000" pitchFamily="2" charset="-78"/>
              </a:rPr>
              <a:t>روش </a:t>
            </a:r>
            <a:r>
              <a:rPr lang="fa-IR" dirty="0">
                <a:cs typeface="B Nazanin" panose="00000400000000000000" pitchFamily="2" charset="-78"/>
              </a:rPr>
              <a:t>یک یا روش </a:t>
            </a:r>
            <a:r>
              <a:rPr lang="fa-IR" dirty="0" smtClean="0">
                <a:cs typeface="B Nazanin" panose="00000400000000000000" pitchFamily="2" charset="-78"/>
              </a:rPr>
              <a:t>دو</a:t>
            </a:r>
            <a:r>
              <a:rPr lang="en-US" dirty="0" smtClean="0">
                <a:cs typeface="B Nazanin" panose="00000400000000000000" pitchFamily="2" charset="-78"/>
              </a:rPr>
              <a:t>(</a:t>
            </a:r>
            <a:endParaRPr lang="fa-IR" dirty="0">
              <a:cs typeface="B Nazanin" panose="00000400000000000000" pitchFamily="2" charset="-78"/>
            </a:endParaRPr>
          </a:p>
          <a:p>
            <a:pPr algn="just">
              <a:lnSpc>
                <a:spcPct val="150000"/>
              </a:lnSpc>
            </a:pPr>
            <a:r>
              <a:rPr lang="fa-IR" dirty="0" smtClean="0">
                <a:cs typeface="B Nazanin" panose="00000400000000000000" pitchFamily="2" charset="-78"/>
              </a:rPr>
              <a:t>خرد </a:t>
            </a:r>
            <a:r>
              <a:rPr lang="fa-IR" dirty="0">
                <a:cs typeface="B Nazanin" panose="00000400000000000000" pitchFamily="2" charset="-78"/>
              </a:rPr>
              <a:t>کردن برنامه راهبردی</a:t>
            </a:r>
          </a:p>
          <a:p>
            <a:pPr algn="just">
              <a:lnSpc>
                <a:spcPct val="150000"/>
              </a:lnSpc>
            </a:pPr>
            <a:r>
              <a:rPr lang="fa-IR" dirty="0" smtClean="0">
                <a:cs typeface="B Nazanin" panose="00000400000000000000" pitchFamily="2" charset="-78"/>
              </a:rPr>
              <a:t>حذف </a:t>
            </a:r>
            <a:r>
              <a:rPr lang="fa-IR" dirty="0">
                <a:cs typeface="B Nazanin" panose="00000400000000000000" pitchFamily="2" charset="-78"/>
              </a:rPr>
              <a:t>مشترکات</a:t>
            </a:r>
          </a:p>
          <a:p>
            <a:pPr algn="just">
              <a:lnSpc>
                <a:spcPct val="150000"/>
              </a:lnSpc>
            </a:pPr>
            <a:r>
              <a:rPr lang="fa-IR" dirty="0" smtClean="0">
                <a:cs typeface="B Nazanin" panose="00000400000000000000" pitchFamily="2" charset="-78"/>
              </a:rPr>
              <a:t>تکمیل </a:t>
            </a:r>
            <a:r>
              <a:rPr lang="fa-IR" dirty="0">
                <a:cs typeface="B Nazanin" panose="00000400000000000000" pitchFamily="2" charset="-78"/>
              </a:rPr>
              <a:t>برنامه</a:t>
            </a:r>
            <a:endParaRPr lang="fa-IR" dirty="0" smtClean="0">
              <a:cs typeface="B Nazanin" panose="00000400000000000000" pitchFamily="2" charset="-78"/>
            </a:endParaRPr>
          </a:p>
          <a:p>
            <a:pPr marL="109728" indent="0" algn="just">
              <a:lnSpc>
                <a:spcPct val="150000"/>
              </a:lnSpc>
              <a:buNone/>
            </a:pPr>
            <a:endParaRPr lang="fa-IR" dirty="0" smtClean="0">
              <a:cs typeface="B Nazanin" panose="00000400000000000000" pitchFamily="2" charset="-78"/>
            </a:endParaRPr>
          </a:p>
        </p:txBody>
      </p:sp>
    </p:spTree>
    <p:extLst>
      <p:ext uri="{BB962C8B-B14F-4D97-AF65-F5344CB8AC3E}">
        <p14:creationId xmlns:p14="http://schemas.microsoft.com/office/powerpoint/2010/main" val="994319722"/>
      </p:ext>
    </p:extLst>
  </p:cSld>
  <p:clrMapOvr>
    <a:masterClrMapping/>
  </p:clrMapOvr>
  <p:transition spd="slow">
    <p:comb/>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1828</TotalTime>
  <Words>1262</Words>
  <Application>Microsoft Office PowerPoint</Application>
  <PresentationFormat>On-screen Show (4:3)</PresentationFormat>
  <Paragraphs>111</Paragraphs>
  <Slides>21</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21</vt:i4>
      </vt:variant>
    </vt:vector>
  </HeadingPairs>
  <TitlesOfParts>
    <vt:vector size="33" baseType="lpstr">
      <vt:lpstr>2  Badr</vt:lpstr>
      <vt:lpstr>2  Titr</vt:lpstr>
      <vt:lpstr>Arial</vt:lpstr>
      <vt:lpstr>B Nazanin</vt:lpstr>
      <vt:lpstr>B Titr</vt:lpstr>
      <vt:lpstr>Calibri</vt:lpstr>
      <vt:lpstr>Lucida Sans Unicode</vt:lpstr>
      <vt:lpstr>Verdana</vt:lpstr>
      <vt:lpstr>Wingdings</vt:lpstr>
      <vt:lpstr>Wingdings 2</vt:lpstr>
      <vt:lpstr>Wingdings 3</vt:lpstr>
      <vt:lpstr>Concourse</vt:lpstr>
      <vt:lpstr>PowerPoint Presentation</vt:lpstr>
      <vt:lpstr>PowerPoint Presentation</vt:lpstr>
      <vt:lpstr>برنامه ریزی درسی</vt:lpstr>
      <vt:lpstr>PowerPoint Presentation</vt:lpstr>
      <vt:lpstr> عوامل تهدید کننده برنامه </vt:lpstr>
      <vt:lpstr>PowerPoint Presentation</vt:lpstr>
      <vt:lpstr> نکات مهم در برنامه ریزی </vt:lpstr>
      <vt:lpstr>PowerPoint Presentation</vt:lpstr>
      <vt:lpstr>PowerPoint Presentation</vt:lpstr>
      <vt:lpstr>PowerPoint Presentation</vt:lpstr>
      <vt:lpstr>PowerPoint Presentation</vt:lpstr>
      <vt:lpstr>تحلیل آزمون</vt:lpstr>
      <vt:lpstr>PowerPoint Presentation</vt:lpstr>
      <vt:lpstr> اهمیت تحلیل آزمون </vt:lpstr>
      <vt:lpstr>مهارت و دانش</vt:lpstr>
      <vt:lpstr>سؤالات صحیح</vt:lpstr>
      <vt:lpstr>سوالات غلط</vt:lpstr>
      <vt:lpstr>سوالات غلط</vt:lpstr>
      <vt:lpstr>PowerPoint Presentation</vt:lpstr>
      <vt:lpstr> سوالات سفید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شیطان پرستی</dc:title>
  <dc:creator>MRT www.Win2Farsi.com</dc:creator>
  <cp:lastModifiedBy>Sadra</cp:lastModifiedBy>
  <cp:revision>180</cp:revision>
  <dcterms:created xsi:type="dcterms:W3CDTF">2014-10-31T15:28:25Z</dcterms:created>
  <dcterms:modified xsi:type="dcterms:W3CDTF">2025-12-20T16:03:54Z</dcterms:modified>
</cp:coreProperties>
</file>